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531" r:id="rId2"/>
    <p:sldId id="592" r:id="rId3"/>
    <p:sldId id="593" r:id="rId4"/>
    <p:sldId id="595" r:id="rId5"/>
    <p:sldId id="580" r:id="rId6"/>
    <p:sldId id="596" r:id="rId7"/>
    <p:sldId id="546" r:id="rId8"/>
    <p:sldId id="576" r:id="rId9"/>
    <p:sldId id="571" r:id="rId10"/>
    <p:sldId id="568" r:id="rId11"/>
    <p:sldId id="577" r:id="rId12"/>
    <p:sldId id="588" r:id="rId13"/>
    <p:sldId id="581" r:id="rId14"/>
    <p:sldId id="586" r:id="rId15"/>
    <p:sldId id="587" r:id="rId16"/>
    <p:sldId id="597" r:id="rId17"/>
    <p:sldId id="598" r:id="rId18"/>
    <p:sldId id="599" r:id="rId19"/>
    <p:sldId id="600" r:id="rId20"/>
    <p:sldId id="601" r:id="rId21"/>
    <p:sldId id="602" r:id="rId22"/>
    <p:sldId id="603" r:id="rId23"/>
    <p:sldId id="604" r:id="rId24"/>
    <p:sldId id="557" r:id="rId25"/>
    <p:sldId id="575"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003366"/>
    <a:srgbClr val="EAEAEA"/>
    <a:srgbClr val="FFFF00"/>
    <a:srgbClr val="292929"/>
    <a:srgbClr val="333333"/>
    <a:srgbClr val="5F5F5F"/>
    <a:srgbClr val="004B9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8" autoAdjust="0"/>
    <p:restoredTop sz="92473" autoAdjust="0"/>
  </p:normalViewPr>
  <p:slideViewPr>
    <p:cSldViewPr snapToGrid="0">
      <p:cViewPr>
        <p:scale>
          <a:sx n="66" d="100"/>
          <a:sy n="66" d="100"/>
        </p:scale>
        <p:origin x="-1464"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s-ES"/>
          </a:p>
        </p:txBody>
      </p:sp>
      <p:sp>
        <p:nvSpPr>
          <p:cNvPr id="808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fld id="{3301CCB2-D57B-4771-AADA-9D4F5F37D652}" type="datetimeFigureOut">
              <a:rPr lang="es-ES"/>
              <a:pPr>
                <a:defRPr/>
              </a:pPr>
              <a:t>03/10/2011</a:t>
            </a:fld>
            <a:endParaRPr lang="es-ES"/>
          </a:p>
        </p:txBody>
      </p:sp>
      <p:sp>
        <p:nvSpPr>
          <p:cNvPr id="809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s-ES"/>
          </a:p>
        </p:txBody>
      </p:sp>
      <p:sp>
        <p:nvSpPr>
          <p:cNvPr id="809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AF1A5E1C-48E5-445C-B6D8-AD8AE3DB008F}" type="slidenum">
              <a:rPr lang="es-ES"/>
              <a:pPr>
                <a:defRPr/>
              </a:pPr>
              <a:t>‹Nº›</a:t>
            </a:fld>
            <a:endParaRPr lang="es-ES"/>
          </a:p>
        </p:txBody>
      </p:sp>
    </p:spTree>
    <p:extLst>
      <p:ext uri="{BB962C8B-B14F-4D97-AF65-F5344CB8AC3E}">
        <p14:creationId xmlns:p14="http://schemas.microsoft.com/office/powerpoint/2010/main" xmlns="" val="1305961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3A45660E-7E13-454B-B05A-B2E656C8C8B7}" type="slidenum">
              <a:rPr lang="en-US"/>
              <a:pPr>
                <a:defRPr/>
              </a:pPr>
              <a:t>‹Nº›</a:t>
            </a:fld>
            <a:endParaRPr lang="en-US" dirty="0"/>
          </a:p>
        </p:txBody>
      </p:sp>
    </p:spTree>
    <p:extLst>
      <p:ext uri="{BB962C8B-B14F-4D97-AF65-F5344CB8AC3E}">
        <p14:creationId xmlns:p14="http://schemas.microsoft.com/office/powerpoint/2010/main" xmlns="" val="31445679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s-A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smtClean="0"/>
          </a:p>
        </p:txBody>
      </p:sp>
      <p:sp>
        <p:nvSpPr>
          <p:cNvPr id="3174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1222C85-4D60-41B2-B37C-634262189AF8}" type="slidenum">
              <a:rPr lang="en-US" sz="1200"/>
              <a:pPr algn="r" eaLnBrk="1" hangingPunct="1"/>
              <a:t>10</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smtClean="0"/>
          </a:p>
        </p:txBody>
      </p:sp>
      <p:sp>
        <p:nvSpPr>
          <p:cNvPr id="378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AAD63DB-2967-42A5-A98D-EE4C9BBAAC15}" type="slidenum">
              <a:rPr lang="en-US" sz="1200"/>
              <a:pPr algn="r" eaLnBrk="1" hangingPunct="1"/>
              <a:t>11</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smtClean="0"/>
          </a:p>
        </p:txBody>
      </p:sp>
      <p:sp>
        <p:nvSpPr>
          <p:cNvPr id="389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B50C662-85C9-485E-938F-69F277E5D04D}" type="slidenum">
              <a:rPr lang="en-US" sz="1200"/>
              <a:pPr algn="r" eaLnBrk="1" hangingPunct="1"/>
              <a:t>12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smtClean="0"/>
          </a:p>
        </p:txBody>
      </p:sp>
      <p:sp>
        <p:nvSpPr>
          <p:cNvPr id="399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E833C87D-ECC1-4A9B-BE84-C652F2EA462B}" type="slidenum">
              <a:rPr lang="en-US" sz="1200"/>
              <a:pPr algn="r" eaLnBrk="1" hangingPunct="1"/>
              <a:t>13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smtClean="0"/>
          </a:p>
        </p:txBody>
      </p:sp>
      <p:sp>
        <p:nvSpPr>
          <p:cNvPr id="409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4318690-25E8-4095-9700-A9F2E9AE0EC2}" type="slidenum">
              <a:rPr lang="en-US" sz="1200"/>
              <a:pPr algn="r" eaLnBrk="1" hangingPunct="1"/>
              <a:t>14</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smtClean="0"/>
          </a:p>
        </p:txBody>
      </p:sp>
      <p:sp>
        <p:nvSpPr>
          <p:cNvPr id="419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4F4F25F-91B3-4BFD-AD29-FF68D3F86BC5}" type="slidenum">
              <a:rPr lang="en-US" sz="1200"/>
              <a:pPr algn="r" eaLnBrk="1" hangingPunct="1"/>
              <a:t>15</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smtClean="0"/>
          </a:p>
        </p:txBody>
      </p:sp>
      <p:sp>
        <p:nvSpPr>
          <p:cNvPr id="419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4F4F25F-91B3-4BFD-AD29-FF68D3F86BC5}" type="slidenum">
              <a:rPr lang="en-US" sz="1200"/>
              <a:pPr algn="r" eaLnBrk="1" hangingPunct="1"/>
              <a:t>16</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smtClean="0"/>
          </a:p>
        </p:txBody>
      </p:sp>
      <p:sp>
        <p:nvSpPr>
          <p:cNvPr id="419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4F4F25F-91B3-4BFD-AD29-FF68D3F86BC5}" type="slidenum">
              <a:rPr lang="en-US" sz="1200"/>
              <a:pPr algn="r" eaLnBrk="1" hangingPunct="1"/>
              <a:t>17</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smtClean="0"/>
          </a:p>
        </p:txBody>
      </p:sp>
      <p:sp>
        <p:nvSpPr>
          <p:cNvPr id="419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4F4F25F-91B3-4BFD-AD29-FF68D3F86BC5}" type="slidenum">
              <a:rPr lang="en-US" sz="1200"/>
              <a:pPr algn="r" eaLnBrk="1" hangingPunct="1"/>
              <a:t>18</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smtClean="0"/>
          </a:p>
        </p:txBody>
      </p:sp>
      <p:sp>
        <p:nvSpPr>
          <p:cNvPr id="419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4F4F25F-91B3-4BFD-AD29-FF68D3F86BC5}" type="slidenum">
              <a:rPr lang="en-US" sz="1200"/>
              <a:pPr algn="r" eaLnBrk="1" hangingPunct="1"/>
              <a:t>19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smtClean="0"/>
          </a:p>
        </p:txBody>
      </p:sp>
      <p:sp>
        <p:nvSpPr>
          <p:cNvPr id="2662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36FA0C2-DF10-41FC-AAFA-5AF23B8AFC36}" type="slidenum">
              <a:rPr lang="en-US" sz="1200"/>
              <a:pPr algn="r" eaLnBrk="1" hangingPunct="1"/>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smtClean="0"/>
          </a:p>
        </p:txBody>
      </p:sp>
      <p:sp>
        <p:nvSpPr>
          <p:cNvPr id="419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4F4F25F-91B3-4BFD-AD29-FF68D3F86BC5}" type="slidenum">
              <a:rPr lang="en-US" sz="1200"/>
              <a:pPr algn="r" eaLnBrk="1" hangingPunct="1"/>
              <a:t>20</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smtClean="0"/>
          </a:p>
        </p:txBody>
      </p:sp>
      <p:sp>
        <p:nvSpPr>
          <p:cNvPr id="419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4F4F25F-91B3-4BFD-AD29-FF68D3F86BC5}" type="slidenum">
              <a:rPr lang="en-US" sz="1200"/>
              <a:pPr algn="r" eaLnBrk="1" hangingPunct="1"/>
              <a:t>21</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smtClean="0"/>
          </a:p>
        </p:txBody>
      </p:sp>
      <p:sp>
        <p:nvSpPr>
          <p:cNvPr id="419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4F4F25F-91B3-4BFD-AD29-FF68D3F86BC5}" type="slidenum">
              <a:rPr lang="en-US" sz="1200"/>
              <a:pPr algn="r" eaLnBrk="1" hangingPunct="1"/>
              <a:t>22</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smtClean="0"/>
          </a:p>
        </p:txBody>
      </p:sp>
      <p:sp>
        <p:nvSpPr>
          <p:cNvPr id="419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4F4F25F-91B3-4BFD-AD29-FF68D3F86BC5}" type="slidenum">
              <a:rPr lang="en-US" sz="1200"/>
              <a:pPr algn="r" eaLnBrk="1" hangingPunct="1"/>
              <a:t>23</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s-ES" smtClean="0"/>
              <a:t>El instrumento acústico utilizado comúnmente en el caso de mediciones en campo, es el perfilador de corriente acústico Doppler</a:t>
            </a:r>
            <a:r>
              <a:rPr lang="es-ES" i="1" smtClean="0"/>
              <a:t> (</a:t>
            </a:r>
            <a:r>
              <a:rPr lang="es-ES" smtClean="0"/>
              <a:t>ADCP, por sus siglas en inglés). Este equipo es de aplicación en cuerpos de agua de gran escala, tales como ríos, estuarios y canales. Permite la medición precisa de caudales y la caracterización del flujo medio y de la estructura de la turbulencia (Simpson, 2001; Oberg et al., 2005) contribuyendo a una mejor caracterización de la dinámica fluvial y los procesos de hidrodinámicos asociados. </a:t>
            </a:r>
          </a:p>
          <a:p>
            <a:r>
              <a:rPr lang="es-ES" smtClean="0"/>
              <a:t>El Servicio Geológico de los Estados Unidos (USGS) utiliza en forma exhaustiva esta tecnología desde la década del 90 y ha desarrollado a través de la Oficina de Agua Superficial (OSW) memorándums y reportes técnicos a los fines de estandarizar y optimizar el uso de los ADCP en la medición de los caudales. Las guías desarrollada por la OSW (Oberg et al., 2005; Mueller and Wagner, 2006) incluye recomendaciones que aseguran una buena calidad en los datos obtenidos y permiten minimizar los errores en las mediciones del caudal. </a:t>
            </a:r>
          </a:p>
          <a:p>
            <a:r>
              <a:rPr lang="es-ES" smtClean="0"/>
              <a:t>Varios factores afectan la incertidumbre en las mediciones de caudal utilizando ADCP, tales como la ubicación de zona de medición, la configuración de registro del instrumento, la configuración interna del instrumento para el pre-procesamiento de los datos, niveles de ruido, y las estrategias espaciales y temporales de la medición. </a:t>
            </a:r>
          </a:p>
        </p:txBody>
      </p:sp>
      <p:sp>
        <p:nvSpPr>
          <p:cNvPr id="4608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FDFB563-F883-464C-8903-81D577E2D926}" type="slidenum">
              <a:rPr lang="en-US" sz="1200"/>
              <a:pPr algn="r" eaLnBrk="1" hangingPunct="1"/>
              <a:t>24</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smtClean="0"/>
          </a:p>
        </p:txBody>
      </p:sp>
      <p:sp>
        <p:nvSpPr>
          <p:cNvPr id="4710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4704F95-707A-45F5-91CC-081D288523BF}" type="slidenum">
              <a:rPr lang="en-US" sz="1200"/>
              <a:pPr algn="r" eaLnBrk="1" hangingPunct="1"/>
              <a:t>25</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smtClean="0"/>
          </a:p>
        </p:txBody>
      </p:sp>
      <p:sp>
        <p:nvSpPr>
          <p:cNvPr id="2662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36FA0C2-DF10-41FC-AAFA-5AF23B8AFC36}" type="slidenum">
              <a:rPr lang="en-US" sz="1200"/>
              <a:pPr algn="r" eaLnBrk="1" hangingPunct="1"/>
              <a:t>3</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smtClean="0"/>
          </a:p>
        </p:txBody>
      </p:sp>
      <p:sp>
        <p:nvSpPr>
          <p:cNvPr id="2662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36FA0C2-DF10-41FC-AAFA-5AF23B8AFC36}" type="slidenum">
              <a:rPr lang="en-US" sz="1200"/>
              <a:pPr algn="r" eaLnBrk="1" hangingPunct="1"/>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smtClean="0"/>
          </a:p>
        </p:txBody>
      </p:sp>
      <p:sp>
        <p:nvSpPr>
          <p:cNvPr id="2662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36FA0C2-DF10-41FC-AAFA-5AF23B8AFC36}" type="slidenum">
              <a:rPr lang="en-US" sz="1200"/>
              <a:pPr algn="r" eaLnBrk="1" hangingPunct="1"/>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smtClean="0"/>
          </a:p>
        </p:txBody>
      </p:sp>
      <p:sp>
        <p:nvSpPr>
          <p:cNvPr id="2662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36FA0C2-DF10-41FC-AAFA-5AF23B8AFC36}" type="slidenum">
              <a:rPr lang="en-US" sz="1200"/>
              <a:pPr algn="r" eaLnBrk="1" hangingPunct="1"/>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smtClean="0"/>
          </a:p>
        </p:txBody>
      </p:sp>
      <p:sp>
        <p:nvSpPr>
          <p:cNvPr id="276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5E8F026-56F9-4635-8473-837BD11FB193}" type="slidenum">
              <a:rPr lang="en-US" sz="1200"/>
              <a:pPr algn="r" eaLnBrk="1" hangingPunct="1"/>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smtClean="0"/>
          </a:p>
        </p:txBody>
      </p:sp>
      <p:sp>
        <p:nvSpPr>
          <p:cNvPr id="2970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BC2404F-C41B-47BA-81C1-ECDC1509D7E0}" type="slidenum">
              <a:rPr lang="en-US" sz="1200"/>
              <a:pPr algn="r" eaLnBrk="1" hangingPunct="1"/>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smtClean="0"/>
          </a:p>
        </p:txBody>
      </p:sp>
      <p:sp>
        <p:nvSpPr>
          <p:cNvPr id="307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1434EF2-827C-4C8A-A8F3-4123A7F1ED68}" type="slidenum">
              <a:rPr lang="en-US" sz="1200"/>
              <a:pPr algn="r" eaLnBrk="1" hangingPunct="1"/>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2920" y="2118995"/>
            <a:ext cx="8138160" cy="1470025"/>
          </a:xfrm>
        </p:spPr>
        <p:txBody>
          <a:bodyPr/>
          <a:lstStyle>
            <a:lvl1pPr>
              <a:defRPr b="1">
                <a:latin typeface="Cambria" pitchFamily="18"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mbria"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2D9765-BC34-46AF-BC59-7D1288A4B540}" type="slidenum">
              <a:rPr lang="en-US"/>
              <a:pPr>
                <a:defRPr/>
              </a:pPr>
              <a:t>‹Nº›</a:t>
            </a:fld>
            <a:endParaRPr lang="en-US" dirty="0"/>
          </a:p>
        </p:txBody>
      </p:sp>
    </p:spTree>
    <p:extLst>
      <p:ext uri="{BB962C8B-B14F-4D97-AF65-F5344CB8AC3E}">
        <p14:creationId xmlns:p14="http://schemas.microsoft.com/office/powerpoint/2010/main" xmlns="" val="1027786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DF62D7-BC0E-4DF2-BB61-FFD65F3C6AF0}" type="slidenum">
              <a:rPr lang="en-US"/>
              <a:pPr>
                <a:defRPr/>
              </a:pPr>
              <a:t>‹Nº›</a:t>
            </a:fld>
            <a:endParaRPr lang="en-US" dirty="0"/>
          </a:p>
        </p:txBody>
      </p:sp>
    </p:spTree>
    <p:extLst>
      <p:ext uri="{BB962C8B-B14F-4D97-AF65-F5344CB8AC3E}">
        <p14:creationId xmlns:p14="http://schemas.microsoft.com/office/powerpoint/2010/main" xmlns="" val="1094667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EE76086-B09D-4644-833F-A619B3D198B6}" type="slidenum">
              <a:rPr lang="en-US"/>
              <a:pPr>
                <a:defRPr/>
              </a:pPr>
              <a:t>‹Nº›</a:t>
            </a:fld>
            <a:endParaRPr lang="en-US" dirty="0"/>
          </a:p>
        </p:txBody>
      </p:sp>
    </p:spTree>
    <p:extLst>
      <p:ext uri="{BB962C8B-B14F-4D97-AF65-F5344CB8AC3E}">
        <p14:creationId xmlns:p14="http://schemas.microsoft.com/office/powerpoint/2010/main" xmlns="" val="3645001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a:lvl1p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4CF7E-8B83-475A-99BA-0AD954A1F075}" type="slidenum">
              <a:rPr lang="en-US"/>
              <a:pPr>
                <a:defRPr/>
              </a:pPr>
              <a:t>‹Nº›</a:t>
            </a:fld>
            <a:endParaRPr lang="en-US" dirty="0"/>
          </a:p>
        </p:txBody>
      </p:sp>
    </p:spTree>
    <p:extLst>
      <p:ext uri="{BB962C8B-B14F-4D97-AF65-F5344CB8AC3E}">
        <p14:creationId xmlns:p14="http://schemas.microsoft.com/office/powerpoint/2010/main" xmlns="" val="1748823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924" y="2240721"/>
            <a:ext cx="7772400" cy="1362075"/>
          </a:xfrm>
        </p:spPr>
        <p:txBody>
          <a:bodyPr anchor="t"/>
          <a:lstStyle>
            <a:lvl1pPr algn="ctr">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77923" y="4096321"/>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84650F-C7B9-4432-B6FD-6A3861BB1C4A}" type="slidenum">
              <a:rPr lang="en-US"/>
              <a:pPr>
                <a:defRPr/>
              </a:pPr>
              <a:t>‹Nº›</a:t>
            </a:fld>
            <a:endParaRPr lang="en-US" dirty="0"/>
          </a:p>
        </p:txBody>
      </p:sp>
    </p:spTree>
    <p:extLst>
      <p:ext uri="{BB962C8B-B14F-4D97-AF65-F5344CB8AC3E}">
        <p14:creationId xmlns:p14="http://schemas.microsoft.com/office/powerpoint/2010/main" xmlns="" val="3917091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7078"/>
            <a:ext cx="8229600" cy="1143000"/>
          </a:xfrm>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FE9CB2-6B92-4956-B9F1-616C1587637F}" type="slidenum">
              <a:rPr lang="en-US"/>
              <a:pPr>
                <a:defRPr/>
              </a:pPr>
              <a:t>‹Nº›</a:t>
            </a:fld>
            <a:endParaRPr lang="en-US" dirty="0"/>
          </a:p>
        </p:txBody>
      </p:sp>
    </p:spTree>
    <p:extLst>
      <p:ext uri="{BB962C8B-B14F-4D97-AF65-F5344CB8AC3E}">
        <p14:creationId xmlns:p14="http://schemas.microsoft.com/office/powerpoint/2010/main" xmlns="" val="3965713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322"/>
            <a:ext cx="8229600" cy="1143000"/>
          </a:xfrm>
        </p:spPr>
        <p:txBody>
          <a:bodyPr/>
          <a:lstStyle>
            <a:lvl1pPr>
              <a:defRPr b="1"/>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72B6312-E91F-4AAA-AD5B-7DB7298594D3}" type="slidenum">
              <a:rPr lang="en-US"/>
              <a:pPr>
                <a:defRPr/>
              </a:pPr>
              <a:t>‹Nº›</a:t>
            </a:fld>
            <a:endParaRPr lang="en-US" dirty="0"/>
          </a:p>
        </p:txBody>
      </p:sp>
    </p:spTree>
    <p:extLst>
      <p:ext uri="{BB962C8B-B14F-4D97-AF65-F5344CB8AC3E}">
        <p14:creationId xmlns:p14="http://schemas.microsoft.com/office/powerpoint/2010/main" xmlns="" val="1897667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834"/>
            <a:ext cx="8229600" cy="1143000"/>
          </a:xfrm>
        </p:spPr>
        <p:txBody>
          <a:bodyPr/>
          <a:lstStyle>
            <a:lvl1pPr>
              <a:defRPr b="1"/>
            </a:lvl1p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6E4617A-450D-4CCF-AC10-D9167440AE72}" type="slidenum">
              <a:rPr lang="en-US"/>
              <a:pPr>
                <a:defRPr/>
              </a:pPr>
              <a:t>‹Nº›</a:t>
            </a:fld>
            <a:endParaRPr lang="en-US" dirty="0"/>
          </a:p>
        </p:txBody>
      </p:sp>
    </p:spTree>
    <p:extLst>
      <p:ext uri="{BB962C8B-B14F-4D97-AF65-F5344CB8AC3E}">
        <p14:creationId xmlns:p14="http://schemas.microsoft.com/office/powerpoint/2010/main" xmlns="" val="1620630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2B28843-B4ED-4D63-85CD-CC950E3C9870}" type="slidenum">
              <a:rPr lang="en-US"/>
              <a:pPr>
                <a:defRPr/>
              </a:pPr>
              <a:t>‹Nº›</a:t>
            </a:fld>
            <a:endParaRPr lang="en-US" dirty="0"/>
          </a:p>
        </p:txBody>
      </p:sp>
    </p:spTree>
    <p:extLst>
      <p:ext uri="{BB962C8B-B14F-4D97-AF65-F5344CB8AC3E}">
        <p14:creationId xmlns:p14="http://schemas.microsoft.com/office/powerpoint/2010/main" xmlns="" val="1391170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9F6189-89C5-48C6-B9EB-E578A2795C26}" type="slidenum">
              <a:rPr lang="en-US"/>
              <a:pPr>
                <a:defRPr/>
              </a:pPr>
              <a:t>‹Nº›</a:t>
            </a:fld>
            <a:endParaRPr lang="en-US" dirty="0"/>
          </a:p>
        </p:txBody>
      </p:sp>
    </p:spTree>
    <p:extLst>
      <p:ext uri="{BB962C8B-B14F-4D97-AF65-F5344CB8AC3E}">
        <p14:creationId xmlns:p14="http://schemas.microsoft.com/office/powerpoint/2010/main" xmlns="" val="937249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4044B8-B157-447B-A030-CD5AF2FD299A}" type="slidenum">
              <a:rPr lang="en-US"/>
              <a:pPr>
                <a:defRPr/>
              </a:pPr>
              <a:t>‹Nº›</a:t>
            </a:fld>
            <a:endParaRPr lang="en-US" dirty="0"/>
          </a:p>
        </p:txBody>
      </p:sp>
    </p:spTree>
    <p:extLst>
      <p:ext uri="{BB962C8B-B14F-4D97-AF65-F5344CB8AC3E}">
        <p14:creationId xmlns:p14="http://schemas.microsoft.com/office/powerpoint/2010/main" xmlns="" val="1232797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DB3EC9-CCF6-4B71-9696-ADA0596D17E7}" type="slidenum">
              <a:rPr lang="en-US"/>
              <a:pPr>
                <a:defRPr/>
              </a:pPr>
              <a:t>‹Nº›</a:t>
            </a:fld>
            <a:endParaRPr lang="en-US" dirty="0"/>
          </a:p>
        </p:txBody>
      </p:sp>
    </p:spTree>
    <p:extLst>
      <p:ext uri="{BB962C8B-B14F-4D97-AF65-F5344CB8AC3E}">
        <p14:creationId xmlns:p14="http://schemas.microsoft.com/office/powerpoint/2010/main" xmlns="" val="2098229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B2B2B2"/>
            </a:gs>
            <a:gs pos="100000">
              <a:srgbClr val="FFFFFF"/>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29C96C3B-661B-484B-AE67-C4168C7A2A45}" type="slidenum">
              <a:rPr lang="en-US"/>
              <a:pPr>
                <a:defRPr/>
              </a:pPr>
              <a:t>‹Nº›</a:t>
            </a:fld>
            <a:endParaRPr lang="en-US"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b="1">
          <a:solidFill>
            <a:srgbClr val="0000CC"/>
          </a:solidFill>
          <a:latin typeface="Cambria" pitchFamily="18" charset="0"/>
          <a:ea typeface="+mj-ea"/>
          <a:cs typeface="+mj-cs"/>
        </a:defRPr>
      </a:lvl1pPr>
      <a:lvl2pPr algn="ctr" rtl="0" eaLnBrk="0" fontAlgn="base" hangingPunct="0">
        <a:spcBef>
          <a:spcPct val="0"/>
        </a:spcBef>
        <a:spcAft>
          <a:spcPct val="0"/>
        </a:spcAft>
        <a:defRPr sz="4400" b="1">
          <a:solidFill>
            <a:srgbClr val="0000CC"/>
          </a:solidFill>
          <a:latin typeface="Cambria" pitchFamily="18" charset="0"/>
        </a:defRPr>
      </a:lvl2pPr>
      <a:lvl3pPr algn="ctr" rtl="0" eaLnBrk="0" fontAlgn="base" hangingPunct="0">
        <a:spcBef>
          <a:spcPct val="0"/>
        </a:spcBef>
        <a:spcAft>
          <a:spcPct val="0"/>
        </a:spcAft>
        <a:defRPr sz="4400" b="1">
          <a:solidFill>
            <a:srgbClr val="0000CC"/>
          </a:solidFill>
          <a:latin typeface="Cambria" pitchFamily="18" charset="0"/>
        </a:defRPr>
      </a:lvl3pPr>
      <a:lvl4pPr algn="ctr" rtl="0" eaLnBrk="0" fontAlgn="base" hangingPunct="0">
        <a:spcBef>
          <a:spcPct val="0"/>
        </a:spcBef>
        <a:spcAft>
          <a:spcPct val="0"/>
        </a:spcAft>
        <a:defRPr sz="4400" b="1">
          <a:solidFill>
            <a:srgbClr val="0000CC"/>
          </a:solidFill>
          <a:latin typeface="Cambria" pitchFamily="18" charset="0"/>
        </a:defRPr>
      </a:lvl4pPr>
      <a:lvl5pPr algn="ctr" rtl="0" eaLnBrk="0" fontAlgn="base" hangingPunct="0">
        <a:spcBef>
          <a:spcPct val="0"/>
        </a:spcBef>
        <a:spcAft>
          <a:spcPct val="0"/>
        </a:spcAft>
        <a:defRPr sz="4400" b="1">
          <a:solidFill>
            <a:srgbClr val="0000CC"/>
          </a:solidFill>
          <a:latin typeface="Cambria" pitchFamily="18"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0000CC"/>
          </a:solidFill>
          <a:latin typeface="Cambria" pitchFamily="18" charset="0"/>
          <a:ea typeface="+mn-ea"/>
          <a:cs typeface="+mn-cs"/>
        </a:defRPr>
      </a:lvl1pPr>
      <a:lvl2pPr marL="742950" indent="-285750" algn="l" rtl="0" eaLnBrk="0" fontAlgn="base" hangingPunct="0">
        <a:spcBef>
          <a:spcPct val="20000"/>
        </a:spcBef>
        <a:spcAft>
          <a:spcPct val="0"/>
        </a:spcAft>
        <a:buChar char="–"/>
        <a:defRPr sz="2800">
          <a:solidFill>
            <a:srgbClr val="0000CC"/>
          </a:solidFill>
          <a:latin typeface="Cambria" pitchFamily="18" charset="0"/>
        </a:defRPr>
      </a:lvl2pPr>
      <a:lvl3pPr marL="1143000" indent="-228600" algn="l" rtl="0" eaLnBrk="0" fontAlgn="base" hangingPunct="0">
        <a:spcBef>
          <a:spcPct val="20000"/>
        </a:spcBef>
        <a:spcAft>
          <a:spcPct val="0"/>
        </a:spcAft>
        <a:buChar char="•"/>
        <a:defRPr sz="2400">
          <a:solidFill>
            <a:srgbClr val="0000CC"/>
          </a:solidFill>
          <a:latin typeface="Cambria" pitchFamily="18" charset="0"/>
        </a:defRPr>
      </a:lvl3pPr>
      <a:lvl4pPr marL="1600200" indent="-228600" algn="l" rtl="0" eaLnBrk="0" fontAlgn="base" hangingPunct="0">
        <a:spcBef>
          <a:spcPct val="20000"/>
        </a:spcBef>
        <a:spcAft>
          <a:spcPct val="0"/>
        </a:spcAft>
        <a:buChar char="–"/>
        <a:defRPr sz="2000">
          <a:solidFill>
            <a:srgbClr val="0000CC"/>
          </a:solidFill>
          <a:latin typeface="Cambria" pitchFamily="18" charset="0"/>
        </a:defRPr>
      </a:lvl4pPr>
      <a:lvl5pPr marL="2057400" indent="-228600" algn="l" rtl="0" eaLnBrk="0" fontAlgn="base" hangingPunct="0">
        <a:spcBef>
          <a:spcPct val="20000"/>
        </a:spcBef>
        <a:spcAft>
          <a:spcPct val="0"/>
        </a:spcAft>
        <a:buChar char="»"/>
        <a:defRPr sz="2000">
          <a:solidFill>
            <a:srgbClr val="0000CC"/>
          </a:solidFill>
          <a:latin typeface="Cambria" pitchFamily="18"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mlDrawing" Target="../drawings/vmlDrawing1.vml"/><Relationship Id="rId1" Type="http://schemas.openxmlformats.org/officeDocument/2006/relationships/themeOverride" Target="../theme/themeOverride1.xml"/><Relationship Id="rId6" Type="http://schemas.openxmlformats.org/officeDocument/2006/relationships/oleObject" Target="../embeddings/oleObject1.bin"/><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03"/>
          <p:cNvPicPr>
            <a:picLocks noChangeAspect="1" noChangeArrowheads="1"/>
          </p:cNvPicPr>
          <p:nvPr/>
        </p:nvPicPr>
        <p:blipFill>
          <a:blip r:embed="rId5" cstate="print">
            <a:extLst>
              <a:ext uri="{28A0092B-C50C-407E-A947-70E740481C1C}">
                <a14:useLocalDpi xmlns:a14="http://schemas.microsoft.com/office/drawing/2010/main" xmlns="" val="0"/>
              </a:ext>
            </a:extLst>
          </a:blip>
          <a:srcRect l="29532" t="24609" r="29532" b="49219"/>
          <a:stretch>
            <a:fillRect/>
          </a:stretch>
        </p:blipFill>
        <p:spPr bwMode="auto">
          <a:xfrm>
            <a:off x="5437188" y="5848350"/>
            <a:ext cx="1296987"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04"/>
          <p:cNvSpPr>
            <a:spLocks noChangeArrowheads="1"/>
          </p:cNvSpPr>
          <p:nvPr/>
        </p:nvSpPr>
        <p:spPr bwMode="auto">
          <a:xfrm>
            <a:off x="6802438" y="5741988"/>
            <a:ext cx="2341562" cy="1100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p>
            <a:r>
              <a:rPr lang="en-US" sz="1600">
                <a:solidFill>
                  <a:srgbClr val="414393"/>
                </a:solidFill>
                <a:latin typeface="Trebuchet MS" pitchFamily="34" charset="0"/>
              </a:rPr>
              <a:t>Descripción Experimental</a:t>
            </a:r>
          </a:p>
          <a:p>
            <a:r>
              <a:rPr lang="en-US" sz="1600">
                <a:solidFill>
                  <a:srgbClr val="414393"/>
                </a:solidFill>
                <a:latin typeface="Trebuchet MS" pitchFamily="34" charset="0"/>
              </a:rPr>
              <a:t>de la Turbulencia</a:t>
            </a:r>
          </a:p>
          <a:p>
            <a:pPr algn="ctr"/>
            <a:r>
              <a:rPr lang="en-US"/>
              <a:t> </a:t>
            </a:r>
          </a:p>
        </p:txBody>
      </p:sp>
      <p:graphicFrame>
        <p:nvGraphicFramePr>
          <p:cNvPr id="2052" name="Object 306"/>
          <p:cNvGraphicFramePr>
            <a:graphicFrameLocks noChangeAspect="1"/>
          </p:cNvGraphicFramePr>
          <p:nvPr/>
        </p:nvGraphicFramePr>
        <p:xfrm>
          <a:off x="0" y="5686425"/>
          <a:ext cx="1262063" cy="1171575"/>
        </p:xfrm>
        <a:graphic>
          <a:graphicData uri="http://schemas.openxmlformats.org/presentationml/2006/ole">
            <p:oleObj spid="_x0000_s2070" name="Imagen" r:id="rId6" imgW="1095420" imgH="1019269" progId="StaticMetafile">
              <p:embed/>
            </p:oleObj>
          </a:graphicData>
        </a:graphic>
      </p:graphicFrame>
      <p:sp>
        <p:nvSpPr>
          <p:cNvPr id="2053" name="Rectangle 307"/>
          <p:cNvSpPr>
            <a:spLocks noChangeArrowheads="1"/>
          </p:cNvSpPr>
          <p:nvPr/>
        </p:nvSpPr>
        <p:spPr bwMode="auto">
          <a:xfrm>
            <a:off x="1169988" y="5772150"/>
            <a:ext cx="3240087"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pPr algn="ctr"/>
            <a:r>
              <a:rPr lang="es-ES_tradnl" sz="1600">
                <a:solidFill>
                  <a:srgbClr val="414393"/>
                </a:solidFill>
                <a:latin typeface="Trebuchet MS" pitchFamily="34" charset="0"/>
              </a:rPr>
              <a:t>Universidad Nacional de Córdoba</a:t>
            </a:r>
          </a:p>
          <a:p>
            <a:pPr algn="ctr"/>
            <a:r>
              <a:rPr lang="es-ES_tradnl" sz="1600">
                <a:solidFill>
                  <a:srgbClr val="414393"/>
                </a:solidFill>
                <a:latin typeface="Trebuchet MS" pitchFamily="34" charset="0"/>
              </a:rPr>
              <a:t>Facultad de Ciencias Exactas, Físicas y Naturales</a:t>
            </a:r>
            <a:endParaRPr lang="es-ES" sz="1600">
              <a:solidFill>
                <a:srgbClr val="414393"/>
              </a:solidFill>
              <a:latin typeface="Trebuchet MS" pitchFamily="34" charset="0"/>
            </a:endParaRPr>
          </a:p>
        </p:txBody>
      </p:sp>
      <p:sp>
        <p:nvSpPr>
          <p:cNvPr id="2054" name="Line 308"/>
          <p:cNvSpPr>
            <a:spLocks noChangeShapeType="1"/>
          </p:cNvSpPr>
          <p:nvPr/>
        </p:nvSpPr>
        <p:spPr bwMode="auto">
          <a:xfrm>
            <a:off x="0" y="5630863"/>
            <a:ext cx="9144000" cy="0"/>
          </a:xfrm>
          <a:prstGeom prst="line">
            <a:avLst/>
          </a:prstGeom>
          <a:noFill/>
          <a:ln w="38100">
            <a:solidFill>
              <a:srgbClr val="000080"/>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2056" name="Line 310"/>
          <p:cNvSpPr>
            <a:spLocks noChangeShapeType="1"/>
          </p:cNvSpPr>
          <p:nvPr/>
        </p:nvSpPr>
        <p:spPr bwMode="auto">
          <a:xfrm>
            <a:off x="0" y="993775"/>
            <a:ext cx="9144000" cy="0"/>
          </a:xfrm>
          <a:prstGeom prst="line">
            <a:avLst/>
          </a:prstGeom>
          <a:noFill/>
          <a:ln w="38100">
            <a:solidFill>
              <a:srgbClr val="000080"/>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36503" name="Title 3"/>
          <p:cNvSpPr>
            <a:spLocks/>
          </p:cNvSpPr>
          <p:nvPr/>
        </p:nvSpPr>
        <p:spPr bwMode="auto">
          <a:xfrm>
            <a:off x="339725" y="1220337"/>
            <a:ext cx="8804275" cy="2051050"/>
          </a:xfrm>
          <a:prstGeom prst="rect">
            <a:avLst/>
          </a:prstGeom>
          <a:noFill/>
          <a:ln w="9525">
            <a:noFill/>
            <a:miter lim="800000"/>
            <a:headEnd/>
            <a:tailEnd/>
          </a:ln>
        </p:spPr>
        <p:txBody>
          <a:bodyPr anchor="ctr"/>
          <a:lstStyle/>
          <a:p>
            <a:pPr algn="ctr">
              <a:defRPr/>
            </a:pPr>
            <a:r>
              <a:rPr lang="es-ES" sz="3600" dirty="0">
                <a:solidFill>
                  <a:srgbClr val="004B96"/>
                </a:solidFill>
                <a:effectLst>
                  <a:outerShdw blurRad="38100" dist="38100" dir="2700000" algn="tl">
                    <a:srgbClr val="000000"/>
                  </a:outerShdw>
                </a:effectLst>
                <a:latin typeface="Calibri" pitchFamily="34" charset="0"/>
                <a:cs typeface="+mn-cs"/>
              </a:rPr>
              <a:t>USOS Y APLICACIONES DE </a:t>
            </a:r>
            <a:r>
              <a:rPr lang="es-ES" sz="3600" dirty="0" smtClean="0">
                <a:solidFill>
                  <a:srgbClr val="004B96"/>
                </a:solidFill>
                <a:effectLst>
                  <a:outerShdw blurRad="38100" dist="38100" dir="2700000" algn="tl">
                    <a:srgbClr val="000000"/>
                  </a:outerShdw>
                </a:effectLst>
                <a:latin typeface="Calibri" pitchFamily="34" charset="0"/>
                <a:cs typeface="+mn-cs"/>
              </a:rPr>
              <a:t>UN PERFILADOR </a:t>
            </a:r>
            <a:r>
              <a:rPr lang="es-ES" sz="3600" dirty="0">
                <a:solidFill>
                  <a:srgbClr val="004B96"/>
                </a:solidFill>
                <a:effectLst>
                  <a:outerShdw blurRad="38100" dist="38100" dir="2700000" algn="tl">
                    <a:srgbClr val="000000"/>
                  </a:outerShdw>
                </a:effectLst>
                <a:latin typeface="Calibri" pitchFamily="34" charset="0"/>
                <a:cs typeface="+mn-cs"/>
              </a:rPr>
              <a:t>DE CORRIENTE ACÚSTICO DOPPLER (ADP) PARA CUANTIFICAR CAUDALES DE </a:t>
            </a:r>
            <a:r>
              <a:rPr lang="es-ES" sz="3600" dirty="0" smtClean="0">
                <a:solidFill>
                  <a:srgbClr val="004B96"/>
                </a:solidFill>
                <a:effectLst>
                  <a:outerShdw blurRad="38100" dist="38100" dir="2700000" algn="tl">
                    <a:srgbClr val="000000"/>
                  </a:outerShdw>
                </a:effectLst>
                <a:latin typeface="Calibri" pitchFamily="34" charset="0"/>
                <a:cs typeface="+mn-cs"/>
              </a:rPr>
              <a:t>FLUJO</a:t>
            </a:r>
            <a:endParaRPr lang="en-US" sz="3600" dirty="0">
              <a:solidFill>
                <a:srgbClr val="004B96"/>
              </a:solidFill>
              <a:effectLst>
                <a:outerShdw blurRad="38100" dist="38100" dir="2700000" algn="tl">
                  <a:srgbClr val="000000"/>
                </a:outerShdw>
              </a:effectLst>
              <a:latin typeface="Calibri" pitchFamily="34" charset="0"/>
              <a:cs typeface="+mn-cs"/>
            </a:endParaRPr>
          </a:p>
        </p:txBody>
      </p:sp>
      <p:sp>
        <p:nvSpPr>
          <p:cNvPr id="2058" name="Subtitle 4"/>
          <p:cNvSpPr>
            <a:spLocks/>
          </p:cNvSpPr>
          <p:nvPr/>
        </p:nvSpPr>
        <p:spPr bwMode="auto">
          <a:xfrm>
            <a:off x="0" y="3276600"/>
            <a:ext cx="9491663"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spcBef>
                <a:spcPct val="20000"/>
              </a:spcBef>
            </a:pPr>
            <a:r>
              <a:rPr lang="es-ES" sz="2800">
                <a:solidFill>
                  <a:schemeClr val="accent1"/>
                </a:solidFill>
                <a:latin typeface="Cambria" pitchFamily="18" charset="0"/>
              </a:rPr>
              <a:t>C. Marcelo García, Gerardo Hillman, Andrés Rodríguez, </a:t>
            </a:r>
          </a:p>
          <a:p>
            <a:pPr algn="ctr">
              <a:spcBef>
                <a:spcPct val="20000"/>
              </a:spcBef>
            </a:pPr>
            <a:r>
              <a:rPr lang="es-ES" sz="2800">
                <a:solidFill>
                  <a:schemeClr val="accent1"/>
                </a:solidFill>
                <a:latin typeface="Cambria" pitchFamily="18" charset="0"/>
              </a:rPr>
              <a:t>Leticia Tarrab, I. Matías Ragessi, Horacio S. Herrero.</a:t>
            </a:r>
            <a:endParaRPr lang="es-AR" sz="2800">
              <a:solidFill>
                <a:schemeClr val="accent1"/>
              </a:solidFill>
              <a:latin typeface="Cambria" pitchFamily="18" charset="0"/>
            </a:endParaRPr>
          </a:p>
        </p:txBody>
      </p:sp>
      <p:sp>
        <p:nvSpPr>
          <p:cNvPr id="2059" name="Rectangle 313"/>
          <p:cNvSpPr>
            <a:spLocks noChangeArrowheads="1"/>
          </p:cNvSpPr>
          <p:nvPr/>
        </p:nvSpPr>
        <p:spPr bwMode="auto">
          <a:xfrm>
            <a:off x="-604838" y="4368800"/>
            <a:ext cx="10542588"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p>
            <a:pPr algn="ctr">
              <a:spcBef>
                <a:spcPct val="20000"/>
              </a:spcBef>
            </a:pPr>
            <a:r>
              <a:rPr lang="es-ES" baseline="30000">
                <a:solidFill>
                  <a:srgbClr val="003366"/>
                </a:solidFill>
                <a:latin typeface="Cambria" pitchFamily="18" charset="0"/>
              </a:rPr>
              <a:t>a</a:t>
            </a:r>
            <a:r>
              <a:rPr lang="es-ES">
                <a:solidFill>
                  <a:srgbClr val="003366"/>
                </a:solidFill>
                <a:latin typeface="Cambria" pitchFamily="18" charset="0"/>
              </a:rPr>
              <a:t>DETu - Laboratorio de Hidráulica, FCEFyN, Universidad Nacional de Córdoba</a:t>
            </a:r>
          </a:p>
          <a:p>
            <a:pPr algn="ctr">
              <a:spcBef>
                <a:spcPct val="20000"/>
              </a:spcBef>
            </a:pPr>
            <a:r>
              <a:rPr lang="es-ES">
                <a:solidFill>
                  <a:srgbClr val="003366"/>
                </a:solidFill>
                <a:latin typeface="Cambria" pitchFamily="18" charset="0"/>
              </a:rPr>
              <a:t>Av. Filloy s/n, Ciudad Universitaria, Córdoba, Argentina. </a:t>
            </a:r>
          </a:p>
          <a:p>
            <a:pPr algn="ctr">
              <a:spcBef>
                <a:spcPct val="20000"/>
              </a:spcBef>
            </a:pPr>
            <a:r>
              <a:rPr lang="es-ES">
                <a:solidFill>
                  <a:srgbClr val="003366"/>
                </a:solidFill>
                <a:latin typeface="Cambria" pitchFamily="18" charset="0"/>
              </a:rPr>
              <a:t>http://www.efn.uncor.edu/investigacion/DETU/</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idx="4294967295"/>
          </p:nvPr>
        </p:nvSpPr>
        <p:spPr>
          <a:xfrm>
            <a:off x="0" y="0"/>
            <a:ext cx="9144000" cy="1041400"/>
          </a:xfrm>
          <a:gradFill rotWithShape="1">
            <a:gsLst>
              <a:gs pos="0">
                <a:srgbClr val="414393">
                  <a:gamma/>
                  <a:tint val="38039"/>
                  <a:invGamma/>
                </a:srgbClr>
              </a:gs>
              <a:gs pos="100000">
                <a:srgbClr val="414393"/>
              </a:gs>
            </a:gsLst>
            <a:lin ang="5400000" scaled="1"/>
          </a:gradFill>
          <a:ln cap="flat" algn="ctr">
            <a:solidFill>
              <a:srgbClr val="003366"/>
            </a:solidFill>
            <a:headEnd type="none" w="med" len="med"/>
            <a:tailEnd type="none" w="med" len="med"/>
          </a:ln>
        </p:spPr>
        <p:txBody>
          <a:bodyPr/>
          <a:lstStyle/>
          <a:p>
            <a:pPr eaLnBrk="1" hangingPunct="1">
              <a:defRPr/>
            </a:pPr>
            <a:r>
              <a:rPr lang="en-US" sz="4000" b="0" dirty="0" smtClean="0">
                <a:solidFill>
                  <a:schemeClr val="tx1"/>
                </a:solidFill>
                <a:effectLst>
                  <a:outerShdw blurRad="38100" dist="38100" dir="2700000" algn="tl">
                    <a:srgbClr val="000000"/>
                  </a:outerShdw>
                </a:effectLst>
                <a:latin typeface="Calibri" pitchFamily="34" charset="0"/>
              </a:rPr>
              <a:t>INSTRUMENTAL</a:t>
            </a:r>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29532" t="24609" r="29532" b="49219"/>
          <a:stretch>
            <a:fillRect/>
          </a:stretch>
        </p:blipFill>
        <p:spPr bwMode="auto">
          <a:xfrm>
            <a:off x="0" y="6327775"/>
            <a:ext cx="1108075"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4"/>
          <p:cNvSpPr>
            <a:spLocks noChangeArrowheads="1"/>
          </p:cNvSpPr>
          <p:nvPr/>
        </p:nvSpPr>
        <p:spPr bwMode="auto">
          <a:xfrm>
            <a:off x="1200150" y="6340475"/>
            <a:ext cx="6575425"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r>
              <a:rPr lang="en-US" sz="1400">
                <a:solidFill>
                  <a:srgbClr val="414393"/>
                </a:solidFill>
                <a:latin typeface="Lucida Sans Unicode" pitchFamily="34" charset="0"/>
              </a:rPr>
              <a:t>Universidad Nacional de Córdoba – FCEFyN</a:t>
            </a:r>
          </a:p>
          <a:p>
            <a:r>
              <a:rPr lang="en-US" sz="1400">
                <a:solidFill>
                  <a:srgbClr val="414393"/>
                </a:solidFill>
                <a:latin typeface="Lucida Sans Unicode" pitchFamily="34" charset="0"/>
              </a:rPr>
              <a:t>Descripción Experimental de la Turbulencia</a:t>
            </a:r>
          </a:p>
        </p:txBody>
      </p:sp>
      <p:sp>
        <p:nvSpPr>
          <p:cNvPr id="8197" name="Line 5"/>
          <p:cNvSpPr>
            <a:spLocks noChangeShapeType="1"/>
          </p:cNvSpPr>
          <p:nvPr/>
        </p:nvSpPr>
        <p:spPr bwMode="auto">
          <a:xfrm>
            <a:off x="0" y="6299200"/>
            <a:ext cx="9144000" cy="0"/>
          </a:xfrm>
          <a:prstGeom prst="line">
            <a:avLst/>
          </a:prstGeom>
          <a:noFill/>
          <a:ln w="38100">
            <a:solidFill>
              <a:srgbClr val="000080"/>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8198" name="Rectangle 6"/>
          <p:cNvSpPr>
            <a:spLocks noChangeArrowheads="1"/>
          </p:cNvSpPr>
          <p:nvPr/>
        </p:nvSpPr>
        <p:spPr bwMode="auto">
          <a:xfrm>
            <a:off x="93663" y="1095375"/>
            <a:ext cx="8485187" cy="4973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Clr>
                <a:schemeClr val="hlink"/>
              </a:buClr>
              <a:buSzPct val="70000"/>
              <a:buFont typeface="Wingdings" pitchFamily="2" charset="2"/>
              <a:buNone/>
            </a:pPr>
            <a:r>
              <a:rPr lang="es-ES" sz="2800" b="1" i="1">
                <a:solidFill>
                  <a:srgbClr val="000000"/>
                </a:solidFill>
                <a:latin typeface="Calibri" pitchFamily="34" charset="0"/>
              </a:rPr>
              <a:t>Perfilador de Corriente </a:t>
            </a:r>
          </a:p>
          <a:p>
            <a:pPr marL="342900" indent="-342900">
              <a:spcBef>
                <a:spcPct val="20000"/>
              </a:spcBef>
              <a:buClr>
                <a:schemeClr val="hlink"/>
              </a:buClr>
              <a:buSzPct val="70000"/>
              <a:buFont typeface="Wingdings" pitchFamily="2" charset="2"/>
              <a:buNone/>
            </a:pPr>
            <a:r>
              <a:rPr lang="es-ES" sz="2800" b="1" i="1">
                <a:solidFill>
                  <a:srgbClr val="000000"/>
                </a:solidFill>
                <a:latin typeface="Calibri" pitchFamily="34" charset="0"/>
              </a:rPr>
              <a:t>Acústico Doppler (ADP) </a:t>
            </a:r>
          </a:p>
          <a:p>
            <a:pPr marL="342900" indent="-342900">
              <a:spcBef>
                <a:spcPct val="20000"/>
              </a:spcBef>
              <a:buClr>
                <a:schemeClr val="hlink"/>
              </a:buClr>
              <a:buSzPct val="70000"/>
              <a:buFont typeface="Wingdings" pitchFamily="2" charset="2"/>
              <a:buNone/>
            </a:pPr>
            <a:r>
              <a:rPr lang="es-ES" sz="2800" b="1" i="1">
                <a:solidFill>
                  <a:srgbClr val="000000"/>
                </a:solidFill>
                <a:latin typeface="Calibri" pitchFamily="34" charset="0"/>
              </a:rPr>
              <a:t>“RiverSurveyour S5”, </a:t>
            </a:r>
          </a:p>
          <a:p>
            <a:pPr marL="342900" indent="-342900">
              <a:spcBef>
                <a:spcPct val="20000"/>
              </a:spcBef>
              <a:buClr>
                <a:schemeClr val="hlink"/>
              </a:buClr>
              <a:buSzPct val="70000"/>
              <a:buFont typeface="Wingdings" pitchFamily="2" charset="2"/>
              <a:buNone/>
            </a:pPr>
            <a:r>
              <a:rPr lang="es-ES" sz="2800" b="1" i="1">
                <a:solidFill>
                  <a:srgbClr val="000000"/>
                </a:solidFill>
                <a:latin typeface="Calibri" pitchFamily="34" charset="0"/>
              </a:rPr>
              <a:t>YSI/Sontek.</a:t>
            </a:r>
            <a:endParaRPr lang="en-US" sz="2800" b="1" i="1">
              <a:solidFill>
                <a:srgbClr val="000000"/>
              </a:solidFill>
              <a:latin typeface="Calibri" pitchFamily="34" charset="0"/>
            </a:endParaRPr>
          </a:p>
          <a:p>
            <a:pPr marL="342900" indent="-342900">
              <a:spcBef>
                <a:spcPct val="20000"/>
              </a:spcBef>
              <a:buClr>
                <a:schemeClr val="hlink"/>
              </a:buClr>
              <a:buSzPct val="70000"/>
              <a:buFont typeface="Wingdings" pitchFamily="2" charset="2"/>
              <a:buChar char="n"/>
            </a:pPr>
            <a:endParaRPr lang="en-US" sz="2800">
              <a:solidFill>
                <a:srgbClr val="000000"/>
              </a:solidFill>
              <a:latin typeface="Calibri" pitchFamily="34" charset="0"/>
            </a:endParaRPr>
          </a:p>
          <a:p>
            <a:pPr marL="342900" indent="-342900">
              <a:spcBef>
                <a:spcPct val="20000"/>
              </a:spcBef>
              <a:buClr>
                <a:schemeClr val="hlink"/>
              </a:buClr>
              <a:buSzPct val="70000"/>
              <a:buFont typeface="Wingdings" pitchFamily="2" charset="2"/>
              <a:buNone/>
            </a:pPr>
            <a:endParaRPr lang="en-US" sz="2800">
              <a:solidFill>
                <a:srgbClr val="000000"/>
              </a:solidFill>
              <a:latin typeface="Calibri" pitchFamily="34" charset="0"/>
            </a:endParaRPr>
          </a:p>
          <a:p>
            <a:pPr marL="342900" indent="-342900">
              <a:spcBef>
                <a:spcPct val="20000"/>
              </a:spcBef>
              <a:buClr>
                <a:schemeClr val="hlink"/>
              </a:buClr>
              <a:buSzPct val="70000"/>
              <a:buFont typeface="Wingdings" pitchFamily="2" charset="2"/>
              <a:buChar char="n"/>
            </a:pPr>
            <a:endParaRPr lang="en-US" sz="2800">
              <a:solidFill>
                <a:srgbClr val="000000"/>
              </a:solidFill>
              <a:latin typeface="Calibri" pitchFamily="34" charset="0"/>
            </a:endParaRPr>
          </a:p>
        </p:txBody>
      </p:sp>
      <p:pic>
        <p:nvPicPr>
          <p:cNvPr id="8199" name="Picture 10"/>
          <p:cNvPicPr>
            <a:picLocks noChangeAspect="1" noChangeArrowheads="1"/>
          </p:cNvPicPr>
          <p:nvPr/>
        </p:nvPicPr>
        <p:blipFill>
          <a:blip r:embed="rId4" cstate="print">
            <a:extLst>
              <a:ext uri="{28A0092B-C50C-407E-A947-70E740481C1C}">
                <a14:useLocalDpi xmlns:a14="http://schemas.microsoft.com/office/drawing/2010/main" xmlns="" val="0"/>
              </a:ext>
            </a:extLst>
          </a:blip>
          <a:srcRect l="14064" t="12502" r="31879" b="7501"/>
          <a:stretch>
            <a:fillRect/>
          </a:stretch>
        </p:blipFill>
        <p:spPr bwMode="auto">
          <a:xfrm>
            <a:off x="4337050" y="1095375"/>
            <a:ext cx="4676775" cy="518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0" name="Picture 1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9550" y="3284538"/>
            <a:ext cx="3848100" cy="288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idx="4294967295"/>
          </p:nvPr>
        </p:nvSpPr>
        <p:spPr>
          <a:xfrm>
            <a:off x="0" y="0"/>
            <a:ext cx="9144000" cy="1041400"/>
          </a:xfrm>
          <a:gradFill rotWithShape="1">
            <a:gsLst>
              <a:gs pos="0">
                <a:srgbClr val="414393">
                  <a:gamma/>
                  <a:tint val="38039"/>
                  <a:invGamma/>
                </a:srgbClr>
              </a:gs>
              <a:gs pos="100000">
                <a:srgbClr val="414393"/>
              </a:gs>
            </a:gsLst>
            <a:lin ang="5400000" scaled="1"/>
          </a:gradFill>
          <a:ln cap="flat" algn="ctr">
            <a:solidFill>
              <a:srgbClr val="003366"/>
            </a:solidFill>
            <a:headEnd type="none" w="med" len="med"/>
            <a:tailEnd type="none" w="med" len="med"/>
          </a:ln>
        </p:spPr>
        <p:txBody>
          <a:bodyPr/>
          <a:lstStyle/>
          <a:p>
            <a:pPr eaLnBrk="1" hangingPunct="1">
              <a:defRPr/>
            </a:pPr>
            <a:r>
              <a:rPr lang="en-US" sz="4000" b="0" dirty="0" smtClean="0">
                <a:solidFill>
                  <a:schemeClr val="tx1"/>
                </a:solidFill>
                <a:effectLst>
                  <a:outerShdw blurRad="38100" dist="38100" dir="2700000" algn="tl">
                    <a:srgbClr val="000000"/>
                  </a:outerShdw>
                </a:effectLst>
                <a:latin typeface="Calibri" pitchFamily="34" charset="0"/>
              </a:rPr>
              <a:t>TRABAJOS EXPERIMENTALES</a:t>
            </a:r>
          </a:p>
        </p:txBody>
      </p:sp>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29532" t="24609" r="29532" b="49219"/>
          <a:stretch>
            <a:fillRect/>
          </a:stretch>
        </p:blipFill>
        <p:spPr bwMode="auto">
          <a:xfrm>
            <a:off x="0" y="6327775"/>
            <a:ext cx="1108075"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0" name="Rectangle 4"/>
          <p:cNvSpPr>
            <a:spLocks noChangeArrowheads="1"/>
          </p:cNvSpPr>
          <p:nvPr/>
        </p:nvSpPr>
        <p:spPr bwMode="auto">
          <a:xfrm>
            <a:off x="1200150" y="6340475"/>
            <a:ext cx="6575425"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r>
              <a:rPr lang="en-US" sz="1400">
                <a:solidFill>
                  <a:srgbClr val="414393"/>
                </a:solidFill>
                <a:latin typeface="Lucida Sans Unicode" pitchFamily="34" charset="0"/>
              </a:rPr>
              <a:t>Universidad Nacional de Córdoba – FCEFyN</a:t>
            </a:r>
          </a:p>
          <a:p>
            <a:r>
              <a:rPr lang="en-US" sz="1400">
                <a:solidFill>
                  <a:srgbClr val="414393"/>
                </a:solidFill>
                <a:latin typeface="Lucida Sans Unicode" pitchFamily="34" charset="0"/>
              </a:rPr>
              <a:t>Descripción Experimental de la Turbulencia</a:t>
            </a:r>
          </a:p>
        </p:txBody>
      </p:sp>
      <p:sp>
        <p:nvSpPr>
          <p:cNvPr id="14341" name="Line 5"/>
          <p:cNvSpPr>
            <a:spLocks noChangeShapeType="1"/>
          </p:cNvSpPr>
          <p:nvPr/>
        </p:nvSpPr>
        <p:spPr bwMode="auto">
          <a:xfrm>
            <a:off x="0" y="6299200"/>
            <a:ext cx="9144000" cy="0"/>
          </a:xfrm>
          <a:prstGeom prst="line">
            <a:avLst/>
          </a:prstGeom>
          <a:noFill/>
          <a:ln w="38100">
            <a:solidFill>
              <a:srgbClr val="000080"/>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4342" name="Rectangle 6"/>
          <p:cNvSpPr>
            <a:spLocks noChangeArrowheads="1"/>
          </p:cNvSpPr>
          <p:nvPr/>
        </p:nvSpPr>
        <p:spPr bwMode="auto">
          <a:xfrm>
            <a:off x="93663" y="1095375"/>
            <a:ext cx="8485187" cy="4973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ctr">
              <a:spcBef>
                <a:spcPct val="20000"/>
              </a:spcBef>
              <a:buClr>
                <a:schemeClr val="hlink"/>
              </a:buClr>
              <a:buSzPct val="70000"/>
              <a:buFont typeface="Wingdings" pitchFamily="2" charset="2"/>
              <a:buNone/>
            </a:pPr>
            <a:r>
              <a:rPr lang="es-ES" sz="2800" b="1" u="sng">
                <a:solidFill>
                  <a:srgbClr val="FF0000"/>
                </a:solidFill>
                <a:latin typeface="Calibri" pitchFamily="34" charset="0"/>
              </a:rPr>
              <a:t>Trabajo experimental realizado el día 05/10/2010.</a:t>
            </a:r>
          </a:p>
          <a:p>
            <a:pPr marL="342900" indent="-342900">
              <a:spcBef>
                <a:spcPct val="20000"/>
              </a:spcBef>
              <a:buClr>
                <a:schemeClr val="hlink"/>
              </a:buClr>
              <a:buSzPct val="70000"/>
              <a:buFont typeface="Wingdings" pitchFamily="2" charset="2"/>
              <a:buNone/>
            </a:pPr>
            <a:endParaRPr lang="es-ES" sz="2800">
              <a:solidFill>
                <a:srgbClr val="000000"/>
              </a:solidFill>
              <a:latin typeface="Calibri" pitchFamily="34" charset="0"/>
            </a:endParaRPr>
          </a:p>
          <a:p>
            <a:pPr marL="342900" indent="-342900">
              <a:spcBef>
                <a:spcPct val="20000"/>
              </a:spcBef>
              <a:buClr>
                <a:schemeClr val="hlink"/>
              </a:buClr>
              <a:buSzPct val="70000"/>
              <a:buFont typeface="Wingdings" pitchFamily="2" charset="2"/>
              <a:buNone/>
            </a:pPr>
            <a:r>
              <a:rPr lang="es-ES" sz="2800">
                <a:solidFill>
                  <a:srgbClr val="000000"/>
                </a:solidFill>
                <a:latin typeface="Calibri" pitchFamily="34" charset="0"/>
              </a:rPr>
              <a:t>Caudal  = 1.67 m</a:t>
            </a:r>
            <a:r>
              <a:rPr lang="es-ES" sz="2800" baseline="30000">
                <a:solidFill>
                  <a:srgbClr val="000000"/>
                </a:solidFill>
                <a:latin typeface="Calibri" pitchFamily="34" charset="0"/>
              </a:rPr>
              <a:t>3</a:t>
            </a:r>
            <a:r>
              <a:rPr lang="es-ES" sz="2800">
                <a:solidFill>
                  <a:srgbClr val="000000"/>
                </a:solidFill>
                <a:latin typeface="Calibri" pitchFamily="34" charset="0"/>
              </a:rPr>
              <a:t>/s (reportado por el sistema de aforo instalado en la planta). </a:t>
            </a:r>
          </a:p>
          <a:p>
            <a:pPr marL="342900" indent="-342900">
              <a:spcBef>
                <a:spcPct val="20000"/>
              </a:spcBef>
              <a:buClr>
                <a:schemeClr val="hlink"/>
              </a:buClr>
              <a:buSzPct val="70000"/>
              <a:buFont typeface="Wingdings" pitchFamily="2" charset="2"/>
              <a:buNone/>
            </a:pPr>
            <a:endParaRPr lang="es-ES" sz="2800">
              <a:solidFill>
                <a:srgbClr val="000000"/>
              </a:solidFill>
              <a:latin typeface="Calibri" pitchFamily="34" charset="0"/>
            </a:endParaRPr>
          </a:p>
          <a:p>
            <a:pPr marL="342900" indent="-342900">
              <a:spcBef>
                <a:spcPct val="20000"/>
              </a:spcBef>
              <a:buClr>
                <a:schemeClr val="hlink"/>
              </a:buClr>
              <a:buSzPct val="70000"/>
              <a:buFont typeface="Wingdings" pitchFamily="2" charset="2"/>
              <a:buNone/>
            </a:pPr>
            <a:r>
              <a:rPr lang="es-ES" sz="2800">
                <a:solidFill>
                  <a:srgbClr val="000000"/>
                </a:solidFill>
                <a:latin typeface="Calibri" pitchFamily="34" charset="0"/>
              </a:rPr>
              <a:t>Profundidad del flujo = 0.94m. </a:t>
            </a:r>
          </a:p>
          <a:p>
            <a:pPr marL="342900" indent="-342900">
              <a:spcBef>
                <a:spcPct val="20000"/>
              </a:spcBef>
              <a:buClr>
                <a:schemeClr val="hlink"/>
              </a:buClr>
              <a:buSzPct val="70000"/>
              <a:buFont typeface="Wingdings" pitchFamily="2" charset="2"/>
              <a:buNone/>
            </a:pPr>
            <a:endParaRPr lang="es-ES" sz="2800">
              <a:solidFill>
                <a:srgbClr val="000000"/>
              </a:solidFill>
              <a:latin typeface="Calibri" pitchFamily="34" charset="0"/>
            </a:endParaRPr>
          </a:p>
          <a:p>
            <a:pPr marL="342900" indent="-342900">
              <a:spcBef>
                <a:spcPct val="20000"/>
              </a:spcBef>
              <a:buClr>
                <a:schemeClr val="hlink"/>
              </a:buClr>
              <a:buSzPct val="70000"/>
              <a:buFont typeface="Wingdings" pitchFamily="2" charset="2"/>
              <a:buNone/>
            </a:pPr>
            <a:r>
              <a:rPr lang="es-ES" sz="2800">
                <a:solidFill>
                  <a:srgbClr val="000000"/>
                </a:solidFill>
                <a:latin typeface="Calibri" pitchFamily="34" charset="0"/>
              </a:rPr>
              <a:t>Ráfagas de viento importantes de dirección N-S. </a:t>
            </a:r>
          </a:p>
          <a:p>
            <a:pPr marL="342900" indent="-342900">
              <a:spcBef>
                <a:spcPct val="20000"/>
              </a:spcBef>
              <a:buClr>
                <a:schemeClr val="hlink"/>
              </a:buClr>
              <a:buSzPct val="70000"/>
              <a:buFont typeface="Wingdings" pitchFamily="2" charset="2"/>
              <a:buNone/>
            </a:pPr>
            <a:endParaRPr lang="es-ES" sz="2800">
              <a:solidFill>
                <a:srgbClr val="000000"/>
              </a:solidFill>
              <a:latin typeface="Calibri" pitchFamily="34" charset="0"/>
            </a:endParaRPr>
          </a:p>
          <a:p>
            <a:pPr marL="342900" indent="-342900">
              <a:spcBef>
                <a:spcPct val="20000"/>
              </a:spcBef>
              <a:buClr>
                <a:schemeClr val="hlink"/>
              </a:buClr>
              <a:buSzPct val="70000"/>
              <a:buFont typeface="Wingdings" pitchFamily="2" charset="2"/>
              <a:buNone/>
            </a:pPr>
            <a:r>
              <a:rPr lang="es-ES" sz="2800">
                <a:solidFill>
                  <a:srgbClr val="000000"/>
                </a:solidFill>
                <a:latin typeface="Calibri" pitchFamily="34" charset="0"/>
              </a:rPr>
              <a:t>Temperatura del agua = 19</a:t>
            </a:r>
            <a:r>
              <a:rPr lang="es-ES" sz="2800" baseline="30000">
                <a:solidFill>
                  <a:srgbClr val="000000"/>
                </a:solidFill>
                <a:latin typeface="Calibri" pitchFamily="34" charset="0"/>
              </a:rPr>
              <a:t>o</a:t>
            </a:r>
            <a:r>
              <a:rPr lang="es-ES" sz="2800">
                <a:solidFill>
                  <a:srgbClr val="000000"/>
                </a:solidFill>
                <a:latin typeface="Calibri" pitchFamily="34" charset="0"/>
              </a:rPr>
              <a:t>C. </a:t>
            </a:r>
          </a:p>
          <a:p>
            <a:pPr marL="342900" indent="-342900">
              <a:spcBef>
                <a:spcPct val="20000"/>
              </a:spcBef>
              <a:buClr>
                <a:schemeClr val="hlink"/>
              </a:buClr>
              <a:buSzPct val="70000"/>
              <a:buFont typeface="Wingdings" pitchFamily="2" charset="2"/>
              <a:buChar char="n"/>
            </a:pPr>
            <a:endParaRPr lang="en-US" sz="2800">
              <a:solidFill>
                <a:srgbClr val="000000"/>
              </a:solidFill>
              <a:latin typeface="Calibri" pitchFamily="34" charset="0"/>
            </a:endParaRPr>
          </a:p>
          <a:p>
            <a:pPr marL="342900" indent="-342900">
              <a:spcBef>
                <a:spcPct val="20000"/>
              </a:spcBef>
              <a:buClr>
                <a:schemeClr val="hlink"/>
              </a:buClr>
              <a:buSzPct val="70000"/>
              <a:buFont typeface="Wingdings" pitchFamily="2" charset="2"/>
              <a:buNone/>
            </a:pPr>
            <a:endParaRPr lang="en-US" sz="2800">
              <a:solidFill>
                <a:srgbClr val="000000"/>
              </a:solidFill>
              <a:latin typeface="Calibri" pitchFamily="34" charset="0"/>
            </a:endParaRPr>
          </a:p>
          <a:p>
            <a:pPr marL="342900" indent="-342900">
              <a:spcBef>
                <a:spcPct val="20000"/>
              </a:spcBef>
              <a:buClr>
                <a:schemeClr val="hlink"/>
              </a:buClr>
              <a:buSzPct val="70000"/>
              <a:buFont typeface="Wingdings" pitchFamily="2" charset="2"/>
              <a:buChar char="n"/>
            </a:pPr>
            <a:endParaRPr lang="en-US" sz="280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idx="4294967295"/>
          </p:nvPr>
        </p:nvSpPr>
        <p:spPr>
          <a:xfrm>
            <a:off x="0" y="0"/>
            <a:ext cx="9144000" cy="1041400"/>
          </a:xfrm>
          <a:gradFill rotWithShape="1">
            <a:gsLst>
              <a:gs pos="0">
                <a:srgbClr val="414393">
                  <a:gamma/>
                  <a:tint val="38039"/>
                  <a:invGamma/>
                </a:srgbClr>
              </a:gs>
              <a:gs pos="100000">
                <a:srgbClr val="414393"/>
              </a:gs>
            </a:gsLst>
            <a:lin ang="5400000" scaled="1"/>
          </a:gradFill>
          <a:ln cap="flat" algn="ctr">
            <a:solidFill>
              <a:srgbClr val="003366"/>
            </a:solidFill>
            <a:headEnd type="none" w="med" len="med"/>
            <a:tailEnd type="none" w="med" len="med"/>
          </a:ln>
        </p:spPr>
        <p:txBody>
          <a:bodyPr/>
          <a:lstStyle/>
          <a:p>
            <a:pPr eaLnBrk="1" hangingPunct="1">
              <a:defRPr/>
            </a:pPr>
            <a:r>
              <a:rPr lang="en-US" sz="4000" b="0" dirty="0" smtClean="0">
                <a:solidFill>
                  <a:schemeClr val="tx1"/>
                </a:solidFill>
                <a:effectLst>
                  <a:outerShdw blurRad="38100" dist="38100" dir="2700000" algn="tl">
                    <a:srgbClr val="000000"/>
                  </a:outerShdw>
                </a:effectLst>
                <a:latin typeface="Calibri" pitchFamily="34" charset="0"/>
              </a:rPr>
              <a:t>TRABAJOS EXPERIMENTALES</a:t>
            </a:r>
          </a:p>
        </p:txBody>
      </p:sp>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29532" t="24609" r="29532" b="49219"/>
          <a:stretch>
            <a:fillRect/>
          </a:stretch>
        </p:blipFill>
        <p:spPr bwMode="auto">
          <a:xfrm>
            <a:off x="0" y="6327775"/>
            <a:ext cx="1108075"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4" name="Rectangle 4"/>
          <p:cNvSpPr>
            <a:spLocks noChangeArrowheads="1"/>
          </p:cNvSpPr>
          <p:nvPr/>
        </p:nvSpPr>
        <p:spPr bwMode="auto">
          <a:xfrm>
            <a:off x="1200150" y="6340475"/>
            <a:ext cx="6575425"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r>
              <a:rPr lang="en-US" sz="1400">
                <a:solidFill>
                  <a:srgbClr val="414393"/>
                </a:solidFill>
                <a:latin typeface="Lucida Sans Unicode" pitchFamily="34" charset="0"/>
              </a:rPr>
              <a:t>Universidad Nacional de Córdoba – FCEFyN</a:t>
            </a:r>
          </a:p>
          <a:p>
            <a:r>
              <a:rPr lang="en-US" sz="1400">
                <a:solidFill>
                  <a:srgbClr val="414393"/>
                </a:solidFill>
                <a:latin typeface="Lucida Sans Unicode" pitchFamily="34" charset="0"/>
              </a:rPr>
              <a:t>Descripción Experimental de la Turbulencia</a:t>
            </a:r>
          </a:p>
        </p:txBody>
      </p:sp>
      <p:sp>
        <p:nvSpPr>
          <p:cNvPr id="15365" name="Line 5"/>
          <p:cNvSpPr>
            <a:spLocks noChangeShapeType="1"/>
          </p:cNvSpPr>
          <p:nvPr/>
        </p:nvSpPr>
        <p:spPr bwMode="auto">
          <a:xfrm>
            <a:off x="0" y="6299200"/>
            <a:ext cx="9144000" cy="0"/>
          </a:xfrm>
          <a:prstGeom prst="line">
            <a:avLst/>
          </a:prstGeom>
          <a:noFill/>
          <a:ln w="38100">
            <a:solidFill>
              <a:srgbClr val="000080"/>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5366" name="Rectangle 6"/>
          <p:cNvSpPr>
            <a:spLocks noChangeArrowheads="1"/>
          </p:cNvSpPr>
          <p:nvPr/>
        </p:nvSpPr>
        <p:spPr bwMode="auto">
          <a:xfrm>
            <a:off x="93663" y="1095375"/>
            <a:ext cx="8485187" cy="4973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ctr">
              <a:spcBef>
                <a:spcPct val="20000"/>
              </a:spcBef>
              <a:buClr>
                <a:schemeClr val="hlink"/>
              </a:buClr>
              <a:buSzPct val="70000"/>
              <a:buFont typeface="Wingdings" pitchFamily="2" charset="2"/>
              <a:buNone/>
            </a:pPr>
            <a:r>
              <a:rPr lang="es-ES" sz="2800" b="1" u="sng">
                <a:solidFill>
                  <a:srgbClr val="FF0000"/>
                </a:solidFill>
                <a:latin typeface="Calibri" pitchFamily="34" charset="0"/>
              </a:rPr>
              <a:t>Trabajo experimental realizado el día 05/10/2010.</a:t>
            </a:r>
          </a:p>
          <a:p>
            <a:pPr marL="342900" indent="-342900">
              <a:spcBef>
                <a:spcPct val="20000"/>
              </a:spcBef>
              <a:buClr>
                <a:schemeClr val="hlink"/>
              </a:buClr>
              <a:buSzPct val="70000"/>
              <a:buFont typeface="Wingdings" pitchFamily="2" charset="2"/>
              <a:buNone/>
            </a:pPr>
            <a:endParaRPr lang="es-ES" sz="2800">
              <a:solidFill>
                <a:srgbClr val="000000"/>
              </a:solidFill>
              <a:latin typeface="Calibri" pitchFamily="34" charset="0"/>
            </a:endParaRPr>
          </a:p>
          <a:p>
            <a:pPr marL="342900" indent="-342900">
              <a:spcBef>
                <a:spcPct val="20000"/>
              </a:spcBef>
              <a:buClr>
                <a:schemeClr val="hlink"/>
              </a:buClr>
              <a:buSzPct val="70000"/>
              <a:buFont typeface="Wingdings" pitchFamily="2" charset="2"/>
              <a:buChar char="n"/>
            </a:pPr>
            <a:endParaRPr lang="en-US" sz="2800">
              <a:solidFill>
                <a:srgbClr val="000000"/>
              </a:solidFill>
              <a:latin typeface="Calibri" pitchFamily="34" charset="0"/>
            </a:endParaRPr>
          </a:p>
          <a:p>
            <a:pPr marL="342900" indent="-342900">
              <a:spcBef>
                <a:spcPct val="20000"/>
              </a:spcBef>
              <a:buClr>
                <a:schemeClr val="hlink"/>
              </a:buClr>
              <a:buSzPct val="70000"/>
              <a:buFont typeface="Wingdings" pitchFamily="2" charset="2"/>
              <a:buNone/>
            </a:pPr>
            <a:endParaRPr lang="en-US" sz="2800">
              <a:solidFill>
                <a:srgbClr val="000000"/>
              </a:solidFill>
              <a:latin typeface="Calibri" pitchFamily="34" charset="0"/>
            </a:endParaRPr>
          </a:p>
          <a:p>
            <a:pPr marL="342900" indent="-342900">
              <a:spcBef>
                <a:spcPct val="20000"/>
              </a:spcBef>
              <a:buClr>
                <a:schemeClr val="hlink"/>
              </a:buClr>
              <a:buSzPct val="70000"/>
              <a:buFont typeface="Wingdings" pitchFamily="2" charset="2"/>
              <a:buChar char="n"/>
            </a:pPr>
            <a:endParaRPr lang="en-US" sz="2800">
              <a:solidFill>
                <a:srgbClr val="000000"/>
              </a:solidFill>
              <a:latin typeface="Calibri" pitchFamily="34" charset="0"/>
            </a:endParaRPr>
          </a:p>
        </p:txBody>
      </p:sp>
      <p:pic>
        <p:nvPicPr>
          <p:cNvPr id="15367" name="Picture 2" descr="IMGP179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82700" y="1625600"/>
            <a:ext cx="6107113"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idx="4294967295"/>
          </p:nvPr>
        </p:nvSpPr>
        <p:spPr>
          <a:xfrm>
            <a:off x="0" y="0"/>
            <a:ext cx="9144000" cy="1041400"/>
          </a:xfrm>
          <a:gradFill rotWithShape="1">
            <a:gsLst>
              <a:gs pos="0">
                <a:srgbClr val="414393">
                  <a:gamma/>
                  <a:tint val="38039"/>
                  <a:invGamma/>
                </a:srgbClr>
              </a:gs>
              <a:gs pos="100000">
                <a:srgbClr val="414393"/>
              </a:gs>
            </a:gsLst>
            <a:lin ang="5400000" scaled="1"/>
          </a:gradFill>
          <a:ln cap="flat" algn="ctr">
            <a:solidFill>
              <a:srgbClr val="003366"/>
            </a:solidFill>
            <a:headEnd type="none" w="med" len="med"/>
            <a:tailEnd type="none" w="med" len="med"/>
          </a:ln>
        </p:spPr>
        <p:txBody>
          <a:bodyPr/>
          <a:lstStyle/>
          <a:p>
            <a:pPr eaLnBrk="1" hangingPunct="1">
              <a:defRPr/>
            </a:pPr>
            <a:r>
              <a:rPr lang="en-US" sz="4000" b="0" dirty="0" smtClean="0">
                <a:solidFill>
                  <a:schemeClr val="tx1"/>
                </a:solidFill>
                <a:effectLst>
                  <a:outerShdw blurRad="38100" dist="38100" dir="2700000" algn="tl">
                    <a:srgbClr val="000000"/>
                  </a:outerShdw>
                </a:effectLst>
                <a:latin typeface="Calibri" pitchFamily="34" charset="0"/>
              </a:rPr>
              <a:t>TRABAJOS EXPERIMENTALES</a:t>
            </a:r>
          </a:p>
        </p:txBody>
      </p:sp>
      <p:pic>
        <p:nvPicPr>
          <p:cNvPr id="1638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29532" t="24609" r="29532" b="49219"/>
          <a:stretch>
            <a:fillRect/>
          </a:stretch>
        </p:blipFill>
        <p:spPr bwMode="auto">
          <a:xfrm>
            <a:off x="0" y="6327775"/>
            <a:ext cx="1108075"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8" name="Rectangle 4"/>
          <p:cNvSpPr>
            <a:spLocks noChangeArrowheads="1"/>
          </p:cNvSpPr>
          <p:nvPr/>
        </p:nvSpPr>
        <p:spPr bwMode="auto">
          <a:xfrm>
            <a:off x="1200150" y="6340475"/>
            <a:ext cx="6575425"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r>
              <a:rPr lang="en-US" sz="1400">
                <a:solidFill>
                  <a:srgbClr val="414393"/>
                </a:solidFill>
                <a:latin typeface="Lucida Sans Unicode" pitchFamily="34" charset="0"/>
              </a:rPr>
              <a:t>Universidad Nacional de Córdoba – FCEFyN</a:t>
            </a:r>
          </a:p>
          <a:p>
            <a:r>
              <a:rPr lang="en-US" sz="1400">
                <a:solidFill>
                  <a:srgbClr val="414393"/>
                </a:solidFill>
                <a:latin typeface="Lucida Sans Unicode" pitchFamily="34" charset="0"/>
              </a:rPr>
              <a:t>Descripción Experimental de la Turbulencia</a:t>
            </a:r>
          </a:p>
        </p:txBody>
      </p:sp>
      <p:sp>
        <p:nvSpPr>
          <p:cNvPr id="16389" name="Line 5"/>
          <p:cNvSpPr>
            <a:spLocks noChangeShapeType="1"/>
          </p:cNvSpPr>
          <p:nvPr/>
        </p:nvSpPr>
        <p:spPr bwMode="auto">
          <a:xfrm>
            <a:off x="0" y="6299200"/>
            <a:ext cx="9144000" cy="0"/>
          </a:xfrm>
          <a:prstGeom prst="line">
            <a:avLst/>
          </a:prstGeom>
          <a:noFill/>
          <a:ln w="38100">
            <a:solidFill>
              <a:srgbClr val="000080"/>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6390" name="Rectangle 6"/>
          <p:cNvSpPr>
            <a:spLocks noChangeArrowheads="1"/>
          </p:cNvSpPr>
          <p:nvPr/>
        </p:nvSpPr>
        <p:spPr bwMode="auto">
          <a:xfrm>
            <a:off x="93663" y="1095375"/>
            <a:ext cx="8485187" cy="4973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ctr">
              <a:spcBef>
                <a:spcPct val="20000"/>
              </a:spcBef>
              <a:buClr>
                <a:schemeClr val="hlink"/>
              </a:buClr>
              <a:buSzPct val="70000"/>
              <a:buFont typeface="Wingdings" pitchFamily="2" charset="2"/>
              <a:buNone/>
            </a:pPr>
            <a:r>
              <a:rPr lang="es-ES" sz="2800" b="1" u="sng">
                <a:solidFill>
                  <a:srgbClr val="FF0000"/>
                </a:solidFill>
                <a:latin typeface="Calibri" pitchFamily="34" charset="0"/>
              </a:rPr>
              <a:t>Trabajo experimental realizado el día 05/10/2010.</a:t>
            </a:r>
          </a:p>
          <a:p>
            <a:pPr marL="342900" indent="-342900">
              <a:spcBef>
                <a:spcPct val="20000"/>
              </a:spcBef>
              <a:buClr>
                <a:schemeClr val="hlink"/>
              </a:buClr>
              <a:buSzPct val="70000"/>
              <a:buFont typeface="Wingdings" pitchFamily="2" charset="2"/>
              <a:buNone/>
            </a:pPr>
            <a:endParaRPr lang="es-ES" sz="2800">
              <a:solidFill>
                <a:srgbClr val="000000"/>
              </a:solidFill>
              <a:latin typeface="Calibri" pitchFamily="34" charset="0"/>
            </a:endParaRPr>
          </a:p>
          <a:p>
            <a:pPr marL="342900" indent="-342900">
              <a:spcBef>
                <a:spcPct val="20000"/>
              </a:spcBef>
              <a:buClr>
                <a:schemeClr val="hlink"/>
              </a:buClr>
              <a:buSzPct val="70000"/>
              <a:buFont typeface="Wingdings" pitchFamily="2" charset="2"/>
              <a:buNone/>
            </a:pPr>
            <a:r>
              <a:rPr lang="es-ES" sz="2800">
                <a:solidFill>
                  <a:srgbClr val="000000"/>
                </a:solidFill>
                <a:latin typeface="Calibri" pitchFamily="34" charset="0"/>
              </a:rPr>
              <a:t>Frecuencia de registro = 1 Hz; </a:t>
            </a:r>
          </a:p>
          <a:p>
            <a:pPr marL="342900" indent="-342900">
              <a:spcBef>
                <a:spcPct val="20000"/>
              </a:spcBef>
              <a:buClr>
                <a:schemeClr val="hlink"/>
              </a:buClr>
              <a:buSzPct val="70000"/>
              <a:buFont typeface="Wingdings" pitchFamily="2" charset="2"/>
              <a:buNone/>
            </a:pPr>
            <a:endParaRPr lang="es-ES" sz="2800">
              <a:solidFill>
                <a:srgbClr val="000000"/>
              </a:solidFill>
              <a:latin typeface="Calibri" pitchFamily="34" charset="0"/>
            </a:endParaRPr>
          </a:p>
          <a:p>
            <a:pPr marL="342900" indent="-342900">
              <a:spcBef>
                <a:spcPct val="20000"/>
              </a:spcBef>
              <a:buClr>
                <a:schemeClr val="hlink"/>
              </a:buClr>
              <a:buSzPct val="70000"/>
              <a:buFont typeface="Wingdings" pitchFamily="2" charset="2"/>
              <a:buNone/>
            </a:pPr>
            <a:r>
              <a:rPr lang="es-ES" sz="2800">
                <a:solidFill>
                  <a:srgbClr val="000000"/>
                </a:solidFill>
                <a:latin typeface="Calibri" pitchFamily="34" charset="0"/>
              </a:rPr>
              <a:t>Cantidad de pulsos promediados por cada registro = 7;</a:t>
            </a:r>
          </a:p>
          <a:p>
            <a:pPr marL="342900" indent="-342900">
              <a:spcBef>
                <a:spcPct val="20000"/>
              </a:spcBef>
              <a:buClr>
                <a:schemeClr val="hlink"/>
              </a:buClr>
              <a:buSzPct val="70000"/>
              <a:buFont typeface="Wingdings" pitchFamily="2" charset="2"/>
              <a:buNone/>
            </a:pPr>
            <a:endParaRPr lang="es-ES" sz="2800">
              <a:solidFill>
                <a:srgbClr val="000000"/>
              </a:solidFill>
              <a:latin typeface="Calibri" pitchFamily="34" charset="0"/>
            </a:endParaRPr>
          </a:p>
          <a:p>
            <a:pPr marL="342900" indent="-342900">
              <a:spcBef>
                <a:spcPct val="20000"/>
              </a:spcBef>
              <a:buClr>
                <a:schemeClr val="hlink"/>
              </a:buClr>
              <a:buSzPct val="70000"/>
              <a:buFont typeface="Wingdings" pitchFamily="2" charset="2"/>
              <a:buNone/>
            </a:pPr>
            <a:r>
              <a:rPr lang="es-ES" sz="2800">
                <a:solidFill>
                  <a:srgbClr val="000000"/>
                </a:solidFill>
                <a:latin typeface="Calibri" pitchFamily="34" charset="0"/>
              </a:rPr>
              <a:t>Número de celdas en la vertical = 34 (definido automáticamente).</a:t>
            </a:r>
          </a:p>
          <a:p>
            <a:pPr marL="342900" indent="-342900">
              <a:spcBef>
                <a:spcPct val="20000"/>
              </a:spcBef>
              <a:buClr>
                <a:schemeClr val="hlink"/>
              </a:buClr>
              <a:buSzPct val="70000"/>
              <a:buFont typeface="Wingdings" pitchFamily="2" charset="2"/>
              <a:buNone/>
            </a:pPr>
            <a:endParaRPr lang="es-ES" sz="2800">
              <a:solidFill>
                <a:srgbClr val="000000"/>
              </a:solidFill>
              <a:latin typeface="Calibri" pitchFamily="34" charset="0"/>
            </a:endParaRPr>
          </a:p>
          <a:p>
            <a:pPr marL="342900" indent="-342900">
              <a:spcBef>
                <a:spcPct val="20000"/>
              </a:spcBef>
              <a:buClr>
                <a:schemeClr val="hlink"/>
              </a:buClr>
              <a:buSzPct val="70000"/>
              <a:buFont typeface="Wingdings" pitchFamily="2" charset="2"/>
              <a:buNone/>
            </a:pPr>
            <a:r>
              <a:rPr lang="es-ES" sz="2800">
                <a:solidFill>
                  <a:srgbClr val="000000"/>
                </a:solidFill>
                <a:latin typeface="Calibri" pitchFamily="34" charset="0"/>
              </a:rPr>
              <a:t>El compás fue calibrado in situ.</a:t>
            </a:r>
          </a:p>
          <a:p>
            <a:pPr marL="342900" indent="-342900">
              <a:spcBef>
                <a:spcPct val="20000"/>
              </a:spcBef>
              <a:buClr>
                <a:schemeClr val="hlink"/>
              </a:buClr>
              <a:buSzPct val="70000"/>
              <a:buFont typeface="Wingdings" pitchFamily="2" charset="2"/>
              <a:buChar char="n"/>
            </a:pPr>
            <a:endParaRPr lang="en-US" sz="2800">
              <a:solidFill>
                <a:srgbClr val="000000"/>
              </a:solidFill>
              <a:latin typeface="Calibri" pitchFamily="34" charset="0"/>
            </a:endParaRPr>
          </a:p>
          <a:p>
            <a:pPr marL="342900" indent="-342900">
              <a:spcBef>
                <a:spcPct val="20000"/>
              </a:spcBef>
              <a:buClr>
                <a:schemeClr val="hlink"/>
              </a:buClr>
              <a:buSzPct val="70000"/>
              <a:buFont typeface="Wingdings" pitchFamily="2" charset="2"/>
              <a:buNone/>
            </a:pPr>
            <a:endParaRPr lang="en-US" sz="2800">
              <a:solidFill>
                <a:srgbClr val="000000"/>
              </a:solidFill>
              <a:latin typeface="Calibri" pitchFamily="34" charset="0"/>
            </a:endParaRPr>
          </a:p>
          <a:p>
            <a:pPr marL="342900" indent="-342900">
              <a:spcBef>
                <a:spcPct val="20000"/>
              </a:spcBef>
              <a:buClr>
                <a:schemeClr val="hlink"/>
              </a:buClr>
              <a:buSzPct val="70000"/>
              <a:buFont typeface="Wingdings" pitchFamily="2" charset="2"/>
              <a:buChar char="n"/>
            </a:pPr>
            <a:endParaRPr lang="en-US" sz="280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idx="4294967295"/>
          </p:nvPr>
        </p:nvSpPr>
        <p:spPr>
          <a:xfrm>
            <a:off x="0" y="0"/>
            <a:ext cx="9144000" cy="1041400"/>
          </a:xfrm>
          <a:gradFill rotWithShape="1">
            <a:gsLst>
              <a:gs pos="0">
                <a:srgbClr val="414393">
                  <a:gamma/>
                  <a:tint val="38039"/>
                  <a:invGamma/>
                </a:srgbClr>
              </a:gs>
              <a:gs pos="100000">
                <a:srgbClr val="414393"/>
              </a:gs>
            </a:gsLst>
            <a:lin ang="5400000" scaled="1"/>
          </a:gradFill>
          <a:ln cap="flat" algn="ctr">
            <a:solidFill>
              <a:srgbClr val="003366"/>
            </a:solidFill>
            <a:headEnd type="none" w="med" len="med"/>
            <a:tailEnd type="none" w="med" len="med"/>
          </a:ln>
        </p:spPr>
        <p:txBody>
          <a:bodyPr/>
          <a:lstStyle/>
          <a:p>
            <a:pPr eaLnBrk="1" hangingPunct="1">
              <a:defRPr/>
            </a:pPr>
            <a:r>
              <a:rPr lang="en-US" sz="4000" b="0" dirty="0" smtClean="0">
                <a:solidFill>
                  <a:schemeClr val="tx1"/>
                </a:solidFill>
                <a:effectLst>
                  <a:outerShdw blurRad="38100" dist="38100" dir="2700000" algn="tl">
                    <a:srgbClr val="000000"/>
                  </a:outerShdw>
                </a:effectLst>
                <a:latin typeface="Calibri" pitchFamily="34" charset="0"/>
              </a:rPr>
              <a:t>TRABAJOS EXPERIMENTALES</a:t>
            </a:r>
          </a:p>
        </p:txBody>
      </p:sp>
      <p:pic>
        <p:nvPicPr>
          <p:cNvPr id="1741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29532" t="24609" r="29532" b="49219"/>
          <a:stretch>
            <a:fillRect/>
          </a:stretch>
        </p:blipFill>
        <p:spPr bwMode="auto">
          <a:xfrm>
            <a:off x="0" y="6327775"/>
            <a:ext cx="1108075"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2" name="Rectangle 4"/>
          <p:cNvSpPr>
            <a:spLocks noChangeArrowheads="1"/>
          </p:cNvSpPr>
          <p:nvPr/>
        </p:nvSpPr>
        <p:spPr bwMode="auto">
          <a:xfrm>
            <a:off x="1200150" y="6340475"/>
            <a:ext cx="6575425"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r>
              <a:rPr lang="en-US" sz="1400">
                <a:solidFill>
                  <a:srgbClr val="414393"/>
                </a:solidFill>
                <a:latin typeface="Lucida Sans Unicode" pitchFamily="34" charset="0"/>
              </a:rPr>
              <a:t>Universidad Nacional de Córdoba – FCEFyN</a:t>
            </a:r>
          </a:p>
          <a:p>
            <a:r>
              <a:rPr lang="en-US" sz="1400">
                <a:solidFill>
                  <a:srgbClr val="414393"/>
                </a:solidFill>
                <a:latin typeface="Lucida Sans Unicode" pitchFamily="34" charset="0"/>
              </a:rPr>
              <a:t>Descripción Experimental de la Turbulencia</a:t>
            </a:r>
          </a:p>
        </p:txBody>
      </p:sp>
      <p:sp>
        <p:nvSpPr>
          <p:cNvPr id="17413" name="Line 5"/>
          <p:cNvSpPr>
            <a:spLocks noChangeShapeType="1"/>
          </p:cNvSpPr>
          <p:nvPr/>
        </p:nvSpPr>
        <p:spPr bwMode="auto">
          <a:xfrm>
            <a:off x="0" y="6299200"/>
            <a:ext cx="9144000" cy="0"/>
          </a:xfrm>
          <a:prstGeom prst="line">
            <a:avLst/>
          </a:prstGeom>
          <a:noFill/>
          <a:ln w="38100">
            <a:solidFill>
              <a:srgbClr val="000080"/>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7414" name="Rectangle 6"/>
          <p:cNvSpPr>
            <a:spLocks noChangeArrowheads="1"/>
          </p:cNvSpPr>
          <p:nvPr/>
        </p:nvSpPr>
        <p:spPr bwMode="auto">
          <a:xfrm>
            <a:off x="93663" y="1095375"/>
            <a:ext cx="8485187" cy="4973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ctr">
              <a:spcBef>
                <a:spcPct val="20000"/>
              </a:spcBef>
              <a:buClr>
                <a:schemeClr val="hlink"/>
              </a:buClr>
              <a:buSzPct val="70000"/>
              <a:buFont typeface="Wingdings" pitchFamily="2" charset="2"/>
              <a:buNone/>
            </a:pPr>
            <a:r>
              <a:rPr lang="es-ES" sz="2800" b="1" u="sng">
                <a:solidFill>
                  <a:srgbClr val="FF0000"/>
                </a:solidFill>
                <a:latin typeface="Calibri" pitchFamily="34" charset="0"/>
              </a:rPr>
              <a:t>Trabajo experimental realizado el día 05/10/2010.</a:t>
            </a:r>
          </a:p>
          <a:p>
            <a:pPr marL="342900" indent="-342900">
              <a:spcBef>
                <a:spcPct val="20000"/>
              </a:spcBef>
              <a:buClr>
                <a:schemeClr val="hlink"/>
              </a:buClr>
              <a:buSzPct val="70000"/>
              <a:buFont typeface="Wingdings" pitchFamily="2" charset="2"/>
              <a:buNone/>
            </a:pPr>
            <a:endParaRPr lang="es-ES" sz="2800">
              <a:solidFill>
                <a:srgbClr val="000000"/>
              </a:solidFill>
              <a:latin typeface="Calibri" pitchFamily="34" charset="0"/>
            </a:endParaRPr>
          </a:p>
          <a:p>
            <a:pPr marL="342900" indent="-342900">
              <a:spcBef>
                <a:spcPct val="20000"/>
              </a:spcBef>
              <a:buClr>
                <a:schemeClr val="hlink"/>
              </a:buClr>
              <a:buSzPct val="70000"/>
              <a:buFont typeface="Wingdings" pitchFamily="2" charset="2"/>
              <a:buNone/>
            </a:pPr>
            <a:endParaRPr lang="en-US" sz="2800">
              <a:solidFill>
                <a:srgbClr val="000000"/>
              </a:solidFill>
              <a:latin typeface="Calibri" pitchFamily="34" charset="0"/>
            </a:endParaRPr>
          </a:p>
          <a:p>
            <a:pPr marL="342900" indent="-342900">
              <a:spcBef>
                <a:spcPct val="20000"/>
              </a:spcBef>
              <a:buClr>
                <a:schemeClr val="hlink"/>
              </a:buClr>
              <a:buSzPct val="70000"/>
              <a:buFont typeface="Wingdings" pitchFamily="2" charset="2"/>
              <a:buChar char="n"/>
            </a:pPr>
            <a:endParaRPr lang="en-US" sz="2800">
              <a:solidFill>
                <a:srgbClr val="000000"/>
              </a:solidFill>
              <a:latin typeface="Calibri" pitchFamily="34" charset="0"/>
            </a:endParaRPr>
          </a:p>
        </p:txBody>
      </p:sp>
      <p:pic>
        <p:nvPicPr>
          <p:cNvPr id="1741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4038" y="1639888"/>
            <a:ext cx="4830762" cy="2103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6"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5775" y="3797300"/>
            <a:ext cx="8485188" cy="2449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7"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772150" y="1639888"/>
            <a:ext cx="2806700" cy="2103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idx="4294967295"/>
          </p:nvPr>
        </p:nvSpPr>
        <p:spPr>
          <a:xfrm>
            <a:off x="0" y="0"/>
            <a:ext cx="9144000" cy="1041400"/>
          </a:xfrm>
          <a:gradFill rotWithShape="1">
            <a:gsLst>
              <a:gs pos="0">
                <a:srgbClr val="414393">
                  <a:gamma/>
                  <a:tint val="38039"/>
                  <a:invGamma/>
                </a:srgbClr>
              </a:gs>
              <a:gs pos="100000">
                <a:srgbClr val="414393"/>
              </a:gs>
            </a:gsLst>
            <a:lin ang="5400000" scaled="1"/>
          </a:gradFill>
          <a:ln cap="flat" algn="ctr">
            <a:solidFill>
              <a:srgbClr val="003366"/>
            </a:solidFill>
            <a:headEnd type="none" w="med" len="med"/>
            <a:tailEnd type="none" w="med" len="med"/>
          </a:ln>
        </p:spPr>
        <p:txBody>
          <a:bodyPr/>
          <a:lstStyle/>
          <a:p>
            <a:pPr eaLnBrk="1" hangingPunct="1">
              <a:defRPr/>
            </a:pPr>
            <a:r>
              <a:rPr lang="en-US" sz="4000" b="0" dirty="0" smtClean="0">
                <a:solidFill>
                  <a:schemeClr val="tx1"/>
                </a:solidFill>
                <a:effectLst>
                  <a:outerShdw blurRad="38100" dist="38100" dir="2700000" algn="tl">
                    <a:srgbClr val="000000"/>
                  </a:outerShdw>
                </a:effectLst>
                <a:latin typeface="Calibri" pitchFamily="34" charset="0"/>
              </a:rPr>
              <a:t>TRABAJOS EXPERIMENTALES</a:t>
            </a:r>
          </a:p>
        </p:txBody>
      </p:sp>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29532" t="24609" r="29532" b="49219"/>
          <a:stretch>
            <a:fillRect/>
          </a:stretch>
        </p:blipFill>
        <p:spPr bwMode="auto">
          <a:xfrm>
            <a:off x="0" y="6327775"/>
            <a:ext cx="1108075"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6" name="Rectangle 4"/>
          <p:cNvSpPr>
            <a:spLocks noChangeArrowheads="1"/>
          </p:cNvSpPr>
          <p:nvPr/>
        </p:nvSpPr>
        <p:spPr bwMode="auto">
          <a:xfrm>
            <a:off x="1200150" y="6340475"/>
            <a:ext cx="6575425"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r>
              <a:rPr lang="en-US" sz="1400">
                <a:solidFill>
                  <a:srgbClr val="414393"/>
                </a:solidFill>
                <a:latin typeface="Lucida Sans Unicode" pitchFamily="34" charset="0"/>
              </a:rPr>
              <a:t>Universidad Nacional de Córdoba – FCEFyN</a:t>
            </a:r>
          </a:p>
          <a:p>
            <a:r>
              <a:rPr lang="en-US" sz="1400">
                <a:solidFill>
                  <a:srgbClr val="414393"/>
                </a:solidFill>
                <a:latin typeface="Lucida Sans Unicode" pitchFamily="34" charset="0"/>
              </a:rPr>
              <a:t>Descripción Experimental de la Turbulencia</a:t>
            </a:r>
          </a:p>
        </p:txBody>
      </p:sp>
      <p:sp>
        <p:nvSpPr>
          <p:cNvPr id="18437" name="Line 5"/>
          <p:cNvSpPr>
            <a:spLocks noChangeShapeType="1"/>
          </p:cNvSpPr>
          <p:nvPr/>
        </p:nvSpPr>
        <p:spPr bwMode="auto">
          <a:xfrm>
            <a:off x="0" y="6299200"/>
            <a:ext cx="9144000" cy="0"/>
          </a:xfrm>
          <a:prstGeom prst="line">
            <a:avLst/>
          </a:prstGeom>
          <a:noFill/>
          <a:ln w="38100">
            <a:solidFill>
              <a:srgbClr val="000080"/>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8438" name="Rectangle 6"/>
          <p:cNvSpPr>
            <a:spLocks noChangeArrowheads="1"/>
          </p:cNvSpPr>
          <p:nvPr/>
        </p:nvSpPr>
        <p:spPr bwMode="auto">
          <a:xfrm>
            <a:off x="93663" y="1095375"/>
            <a:ext cx="8485187" cy="4973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ctr">
              <a:spcBef>
                <a:spcPct val="20000"/>
              </a:spcBef>
              <a:buClr>
                <a:schemeClr val="hlink"/>
              </a:buClr>
              <a:buSzPct val="70000"/>
              <a:buFont typeface="Wingdings" pitchFamily="2" charset="2"/>
              <a:buNone/>
            </a:pPr>
            <a:r>
              <a:rPr lang="es-ES" sz="2800" b="1" u="sng">
                <a:solidFill>
                  <a:srgbClr val="FF0000"/>
                </a:solidFill>
                <a:latin typeface="Calibri" pitchFamily="34" charset="0"/>
              </a:rPr>
              <a:t>Trabajo experimental realizado el día 05/10/2010.</a:t>
            </a:r>
          </a:p>
          <a:p>
            <a:pPr marL="342900" indent="-342900">
              <a:spcBef>
                <a:spcPct val="20000"/>
              </a:spcBef>
              <a:buClr>
                <a:schemeClr val="hlink"/>
              </a:buClr>
              <a:buSzPct val="70000"/>
              <a:buFont typeface="Wingdings" pitchFamily="2" charset="2"/>
              <a:buNone/>
            </a:pPr>
            <a:endParaRPr lang="es-ES" sz="2800">
              <a:solidFill>
                <a:srgbClr val="000000"/>
              </a:solidFill>
              <a:latin typeface="Calibri" pitchFamily="34" charset="0"/>
            </a:endParaRPr>
          </a:p>
          <a:p>
            <a:pPr marL="342900" indent="-342900">
              <a:spcBef>
                <a:spcPct val="20000"/>
              </a:spcBef>
              <a:buClr>
                <a:schemeClr val="hlink"/>
              </a:buClr>
              <a:buSzPct val="70000"/>
              <a:buFont typeface="Wingdings" pitchFamily="2" charset="2"/>
              <a:buNone/>
            </a:pPr>
            <a:endParaRPr lang="en-US" sz="2800">
              <a:solidFill>
                <a:srgbClr val="000000"/>
              </a:solidFill>
              <a:latin typeface="Calibri" pitchFamily="34" charset="0"/>
            </a:endParaRPr>
          </a:p>
          <a:p>
            <a:pPr marL="342900" indent="-342900">
              <a:spcBef>
                <a:spcPct val="20000"/>
              </a:spcBef>
              <a:buClr>
                <a:schemeClr val="hlink"/>
              </a:buClr>
              <a:buSzPct val="70000"/>
              <a:buFont typeface="Wingdings" pitchFamily="2" charset="2"/>
              <a:buChar char="n"/>
            </a:pPr>
            <a:endParaRPr lang="en-US" sz="2800">
              <a:solidFill>
                <a:srgbClr val="000000"/>
              </a:solidFill>
              <a:latin typeface="Calibri" pitchFamily="34" charset="0"/>
            </a:endParaRPr>
          </a:p>
        </p:txBody>
      </p:sp>
      <p:sp>
        <p:nvSpPr>
          <p:cNvPr id="18439" name="Rectangle 6"/>
          <p:cNvSpPr>
            <a:spLocks noChangeArrowheads="1"/>
          </p:cNvSpPr>
          <p:nvPr/>
        </p:nvSpPr>
        <p:spPr bwMode="auto">
          <a:xfrm>
            <a:off x="5514975" y="1625600"/>
            <a:ext cx="3817938" cy="4973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Clr>
                <a:schemeClr val="hlink"/>
              </a:buClr>
              <a:buSzPct val="70000"/>
              <a:buFont typeface="Wingdings" pitchFamily="2" charset="2"/>
              <a:buNone/>
            </a:pPr>
            <a:r>
              <a:rPr lang="en-US" sz="2800">
                <a:solidFill>
                  <a:srgbClr val="000000"/>
                </a:solidFill>
                <a:latin typeface="Calibri" pitchFamily="34" charset="0"/>
              </a:rPr>
              <a:t>Q referencia = 1.67m</a:t>
            </a:r>
            <a:r>
              <a:rPr lang="en-US" sz="2800" baseline="30000">
                <a:solidFill>
                  <a:srgbClr val="000000"/>
                </a:solidFill>
                <a:latin typeface="Calibri" pitchFamily="34" charset="0"/>
              </a:rPr>
              <a:t>3</a:t>
            </a:r>
            <a:r>
              <a:rPr lang="en-US" sz="2800">
                <a:solidFill>
                  <a:srgbClr val="000000"/>
                </a:solidFill>
                <a:latin typeface="Calibri" pitchFamily="34" charset="0"/>
              </a:rPr>
              <a:t>/s</a:t>
            </a:r>
          </a:p>
          <a:p>
            <a:pPr marL="342900" indent="-342900">
              <a:spcBef>
                <a:spcPct val="20000"/>
              </a:spcBef>
              <a:buClr>
                <a:schemeClr val="hlink"/>
              </a:buClr>
              <a:buSzPct val="70000"/>
              <a:buFont typeface="Wingdings" pitchFamily="2" charset="2"/>
              <a:buNone/>
            </a:pPr>
            <a:endParaRPr lang="en-US" sz="2800">
              <a:solidFill>
                <a:srgbClr val="000000"/>
              </a:solidFill>
              <a:latin typeface="Calibri" pitchFamily="34" charset="0"/>
            </a:endParaRPr>
          </a:p>
          <a:p>
            <a:pPr marL="342900" indent="-342900">
              <a:spcBef>
                <a:spcPct val="20000"/>
              </a:spcBef>
              <a:buClr>
                <a:schemeClr val="hlink"/>
              </a:buClr>
              <a:buSzPct val="70000"/>
              <a:buFont typeface="Wingdings" pitchFamily="2" charset="2"/>
              <a:buNone/>
            </a:pPr>
            <a:r>
              <a:rPr lang="en-US" sz="2800">
                <a:solidFill>
                  <a:srgbClr val="000000"/>
                </a:solidFill>
                <a:latin typeface="Calibri" pitchFamily="34" charset="0"/>
              </a:rPr>
              <a:t>Q ADP = 1.74 m</a:t>
            </a:r>
            <a:r>
              <a:rPr lang="en-US" sz="2800" baseline="30000">
                <a:solidFill>
                  <a:srgbClr val="000000"/>
                </a:solidFill>
                <a:latin typeface="Calibri" pitchFamily="34" charset="0"/>
              </a:rPr>
              <a:t>3</a:t>
            </a:r>
            <a:r>
              <a:rPr lang="en-US" sz="2800">
                <a:solidFill>
                  <a:srgbClr val="000000"/>
                </a:solidFill>
                <a:latin typeface="Calibri" pitchFamily="34" charset="0"/>
              </a:rPr>
              <a:t>/s</a:t>
            </a:r>
          </a:p>
          <a:p>
            <a:pPr marL="342900" indent="-342900">
              <a:spcBef>
                <a:spcPct val="20000"/>
              </a:spcBef>
              <a:buClr>
                <a:schemeClr val="hlink"/>
              </a:buClr>
              <a:buSzPct val="70000"/>
              <a:buFont typeface="Wingdings" pitchFamily="2" charset="2"/>
              <a:buNone/>
            </a:pPr>
            <a:endParaRPr lang="en-US" sz="2800">
              <a:solidFill>
                <a:srgbClr val="000000"/>
              </a:solidFill>
              <a:latin typeface="Calibri" pitchFamily="34" charset="0"/>
            </a:endParaRPr>
          </a:p>
          <a:p>
            <a:pPr marL="342900" indent="-342900">
              <a:spcBef>
                <a:spcPct val="20000"/>
              </a:spcBef>
              <a:buClr>
                <a:schemeClr val="hlink"/>
              </a:buClr>
              <a:buSzPct val="70000"/>
              <a:buFont typeface="Wingdings" pitchFamily="2" charset="2"/>
              <a:buNone/>
            </a:pPr>
            <a:r>
              <a:rPr lang="en-US" sz="2800">
                <a:solidFill>
                  <a:srgbClr val="000000"/>
                </a:solidFill>
                <a:latin typeface="Calibri" pitchFamily="34" charset="0"/>
              </a:rPr>
              <a:t>Diferencia porcentual =</a:t>
            </a:r>
          </a:p>
          <a:p>
            <a:pPr marL="342900" indent="-342900">
              <a:spcBef>
                <a:spcPct val="20000"/>
              </a:spcBef>
              <a:buClr>
                <a:schemeClr val="hlink"/>
              </a:buClr>
              <a:buSzPct val="70000"/>
              <a:buFont typeface="Wingdings" pitchFamily="2" charset="2"/>
              <a:buNone/>
            </a:pPr>
            <a:r>
              <a:rPr lang="en-US" sz="2800">
                <a:solidFill>
                  <a:srgbClr val="000000"/>
                </a:solidFill>
                <a:latin typeface="Calibri" pitchFamily="34" charset="0"/>
              </a:rPr>
              <a:t>4.2%</a:t>
            </a:r>
          </a:p>
          <a:p>
            <a:pPr marL="342900" indent="-342900">
              <a:spcBef>
                <a:spcPct val="20000"/>
              </a:spcBef>
              <a:buClr>
                <a:schemeClr val="hlink"/>
              </a:buClr>
              <a:buSzPct val="70000"/>
              <a:buFont typeface="Wingdings" pitchFamily="2" charset="2"/>
              <a:buChar char="n"/>
            </a:pPr>
            <a:endParaRPr lang="en-US" sz="2800">
              <a:solidFill>
                <a:srgbClr val="000000"/>
              </a:solidFill>
              <a:latin typeface="Calibri" pitchFamily="34" charset="0"/>
            </a:endParaRPr>
          </a:p>
          <a:p>
            <a:pPr marL="342900" indent="-342900">
              <a:spcBef>
                <a:spcPct val="20000"/>
              </a:spcBef>
              <a:buClr>
                <a:schemeClr val="hlink"/>
              </a:buClr>
              <a:buSzPct val="70000"/>
              <a:buFont typeface="Wingdings" pitchFamily="2" charset="2"/>
              <a:buNone/>
            </a:pPr>
            <a:endParaRPr lang="en-US" sz="2800">
              <a:solidFill>
                <a:srgbClr val="000000"/>
              </a:solidFill>
              <a:latin typeface="Calibri" pitchFamily="34" charset="0"/>
            </a:endParaRPr>
          </a:p>
          <a:p>
            <a:pPr marL="342900" indent="-342900">
              <a:spcBef>
                <a:spcPct val="20000"/>
              </a:spcBef>
              <a:buClr>
                <a:schemeClr val="hlink"/>
              </a:buClr>
              <a:buSzPct val="70000"/>
              <a:buFont typeface="Wingdings" pitchFamily="2" charset="2"/>
              <a:buChar char="n"/>
            </a:pPr>
            <a:endParaRPr lang="en-US" sz="2800">
              <a:solidFill>
                <a:srgbClr val="000000"/>
              </a:solidFill>
              <a:latin typeface="Calibri" pitchFamily="34" charset="0"/>
            </a:endParaRPr>
          </a:p>
        </p:txBody>
      </p:sp>
      <p:pic>
        <p:nvPicPr>
          <p:cNvPr id="1844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3663" y="1697038"/>
            <a:ext cx="4914900" cy="4371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idx="4294967295"/>
          </p:nvPr>
        </p:nvSpPr>
        <p:spPr>
          <a:xfrm>
            <a:off x="0" y="0"/>
            <a:ext cx="9144000" cy="1041400"/>
          </a:xfrm>
          <a:gradFill rotWithShape="1">
            <a:gsLst>
              <a:gs pos="0">
                <a:srgbClr val="414393">
                  <a:gamma/>
                  <a:tint val="38039"/>
                  <a:invGamma/>
                </a:srgbClr>
              </a:gs>
              <a:gs pos="100000">
                <a:srgbClr val="414393"/>
              </a:gs>
            </a:gsLst>
            <a:lin ang="5400000" scaled="1"/>
          </a:gradFill>
          <a:ln cap="flat" algn="ctr">
            <a:solidFill>
              <a:srgbClr val="003366"/>
            </a:solidFill>
            <a:headEnd type="none" w="med" len="med"/>
            <a:tailEnd type="none" w="med" len="med"/>
          </a:ln>
        </p:spPr>
        <p:txBody>
          <a:bodyPr/>
          <a:lstStyle/>
          <a:p>
            <a:pPr eaLnBrk="1" hangingPunct="1">
              <a:defRPr/>
            </a:pPr>
            <a:r>
              <a:rPr lang="en-US" sz="4000" b="0" dirty="0" smtClean="0">
                <a:solidFill>
                  <a:schemeClr val="tx1"/>
                </a:solidFill>
                <a:effectLst>
                  <a:outerShdw blurRad="38100" dist="38100" dir="2700000" algn="tl">
                    <a:srgbClr val="000000"/>
                  </a:outerShdw>
                </a:effectLst>
                <a:latin typeface="Calibri" pitchFamily="34" charset="0"/>
              </a:rPr>
              <a:t>OTROS TRABAJOS EXPERIMENTALES</a:t>
            </a:r>
          </a:p>
        </p:txBody>
      </p:sp>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29532" t="24609" r="29532" b="49219"/>
          <a:stretch>
            <a:fillRect/>
          </a:stretch>
        </p:blipFill>
        <p:spPr bwMode="auto">
          <a:xfrm>
            <a:off x="0" y="6327775"/>
            <a:ext cx="1108075"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6" name="Rectangle 4"/>
          <p:cNvSpPr>
            <a:spLocks noChangeArrowheads="1"/>
          </p:cNvSpPr>
          <p:nvPr/>
        </p:nvSpPr>
        <p:spPr bwMode="auto">
          <a:xfrm>
            <a:off x="1200150" y="6340475"/>
            <a:ext cx="6575425"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r>
              <a:rPr lang="en-US" sz="1400">
                <a:solidFill>
                  <a:srgbClr val="414393"/>
                </a:solidFill>
                <a:latin typeface="Lucida Sans Unicode" pitchFamily="34" charset="0"/>
              </a:rPr>
              <a:t>Universidad Nacional de Córdoba – FCEFyN</a:t>
            </a:r>
          </a:p>
          <a:p>
            <a:r>
              <a:rPr lang="en-US" sz="1400">
                <a:solidFill>
                  <a:srgbClr val="414393"/>
                </a:solidFill>
                <a:latin typeface="Lucida Sans Unicode" pitchFamily="34" charset="0"/>
              </a:rPr>
              <a:t>Descripción Experimental de la Turbulencia</a:t>
            </a:r>
          </a:p>
        </p:txBody>
      </p:sp>
      <p:sp>
        <p:nvSpPr>
          <p:cNvPr id="18437" name="Line 5"/>
          <p:cNvSpPr>
            <a:spLocks noChangeShapeType="1"/>
          </p:cNvSpPr>
          <p:nvPr/>
        </p:nvSpPr>
        <p:spPr bwMode="auto">
          <a:xfrm>
            <a:off x="0" y="6299200"/>
            <a:ext cx="9144000" cy="0"/>
          </a:xfrm>
          <a:prstGeom prst="line">
            <a:avLst/>
          </a:prstGeom>
          <a:noFill/>
          <a:ln w="38100">
            <a:solidFill>
              <a:srgbClr val="000080"/>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8438" name="Rectangle 6"/>
          <p:cNvSpPr>
            <a:spLocks noChangeArrowheads="1"/>
          </p:cNvSpPr>
          <p:nvPr/>
        </p:nvSpPr>
        <p:spPr bwMode="auto">
          <a:xfrm>
            <a:off x="93663" y="1095375"/>
            <a:ext cx="8485187" cy="4973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ctr">
              <a:spcBef>
                <a:spcPct val="20000"/>
              </a:spcBef>
              <a:buClr>
                <a:schemeClr val="hlink"/>
              </a:buClr>
              <a:buSzPct val="70000"/>
              <a:buFont typeface="Wingdings" pitchFamily="2" charset="2"/>
              <a:buNone/>
            </a:pPr>
            <a:r>
              <a:rPr lang="es-ES" sz="2800" b="1" u="sng" dirty="0">
                <a:solidFill>
                  <a:srgbClr val="FF0000"/>
                </a:solidFill>
                <a:latin typeface="Calibri" pitchFamily="34" charset="0"/>
              </a:rPr>
              <a:t>Caracterización experimental del flujo </a:t>
            </a:r>
            <a:r>
              <a:rPr lang="es-ES" sz="2800" b="1" u="sng" dirty="0" smtClean="0">
                <a:solidFill>
                  <a:srgbClr val="FF0000"/>
                </a:solidFill>
                <a:latin typeface="Calibri" pitchFamily="34" charset="0"/>
              </a:rPr>
              <a:t>sobre </a:t>
            </a:r>
            <a:r>
              <a:rPr lang="es-ES" sz="2800" b="1" u="sng" dirty="0">
                <a:solidFill>
                  <a:srgbClr val="FF0000"/>
                </a:solidFill>
                <a:latin typeface="Calibri" pitchFamily="34" charset="0"/>
              </a:rPr>
              <a:t>el río Uruguay en los saltos del </a:t>
            </a:r>
            <a:r>
              <a:rPr lang="es-ES" sz="2800" b="1" u="sng" dirty="0" err="1">
                <a:solidFill>
                  <a:srgbClr val="FF0000"/>
                </a:solidFill>
                <a:latin typeface="Calibri" pitchFamily="34" charset="0"/>
              </a:rPr>
              <a:t>Moconá</a:t>
            </a:r>
            <a:r>
              <a:rPr lang="es-ES" sz="2800" b="1" u="sng" dirty="0">
                <a:solidFill>
                  <a:srgbClr val="FF0000"/>
                </a:solidFill>
                <a:latin typeface="Calibri" pitchFamily="34" charset="0"/>
              </a:rPr>
              <a:t>, Misiones</a:t>
            </a:r>
            <a:endParaRPr lang="es-ES" sz="2800" dirty="0">
              <a:solidFill>
                <a:srgbClr val="000000"/>
              </a:solidFill>
              <a:latin typeface="Calibri" pitchFamily="34" charset="0"/>
            </a:endParaRPr>
          </a:p>
          <a:p>
            <a:pPr marL="342900" indent="-342900">
              <a:spcBef>
                <a:spcPct val="20000"/>
              </a:spcBef>
              <a:buClr>
                <a:schemeClr val="hlink"/>
              </a:buClr>
              <a:buSzPct val="70000"/>
              <a:buFont typeface="Wingdings" pitchFamily="2" charset="2"/>
              <a:buNone/>
            </a:pPr>
            <a:endParaRPr lang="en-US" sz="2800" dirty="0">
              <a:solidFill>
                <a:srgbClr val="000000"/>
              </a:solidFill>
              <a:latin typeface="Calibri" pitchFamily="34" charset="0"/>
            </a:endParaRPr>
          </a:p>
          <a:p>
            <a:pPr marL="342900" indent="-342900">
              <a:spcBef>
                <a:spcPct val="20000"/>
              </a:spcBef>
              <a:buClr>
                <a:schemeClr val="hlink"/>
              </a:buClr>
              <a:buSzPct val="70000"/>
              <a:buFont typeface="Wingdings" pitchFamily="2" charset="2"/>
              <a:buChar char="n"/>
            </a:pPr>
            <a:endParaRPr lang="en-US" sz="2800" dirty="0">
              <a:solidFill>
                <a:srgbClr val="000000"/>
              </a:solidFill>
              <a:latin typeface="Calibri" pitchFamily="34" charset="0"/>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82762" y="2340429"/>
            <a:ext cx="5410200" cy="3619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67000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idx="4294967295"/>
          </p:nvPr>
        </p:nvSpPr>
        <p:spPr>
          <a:xfrm>
            <a:off x="0" y="0"/>
            <a:ext cx="9144000" cy="1041400"/>
          </a:xfrm>
          <a:gradFill rotWithShape="1">
            <a:gsLst>
              <a:gs pos="0">
                <a:srgbClr val="414393">
                  <a:gamma/>
                  <a:tint val="38039"/>
                  <a:invGamma/>
                </a:srgbClr>
              </a:gs>
              <a:gs pos="100000">
                <a:srgbClr val="414393"/>
              </a:gs>
            </a:gsLst>
            <a:lin ang="5400000" scaled="1"/>
          </a:gradFill>
          <a:ln cap="flat" algn="ctr">
            <a:solidFill>
              <a:srgbClr val="003366"/>
            </a:solidFill>
            <a:headEnd type="none" w="med" len="med"/>
            <a:tailEnd type="none" w="med" len="med"/>
          </a:ln>
        </p:spPr>
        <p:txBody>
          <a:bodyPr/>
          <a:lstStyle/>
          <a:p>
            <a:pPr eaLnBrk="1" hangingPunct="1">
              <a:defRPr/>
            </a:pPr>
            <a:r>
              <a:rPr lang="en-US" sz="4000" b="0" dirty="0" smtClean="0">
                <a:solidFill>
                  <a:schemeClr val="tx1"/>
                </a:solidFill>
                <a:effectLst>
                  <a:outerShdw blurRad="38100" dist="38100" dir="2700000" algn="tl">
                    <a:srgbClr val="000000"/>
                  </a:outerShdw>
                </a:effectLst>
                <a:latin typeface="Calibri" pitchFamily="34" charset="0"/>
              </a:rPr>
              <a:t>OTROS TRABAJOS EXPERIMENTALES</a:t>
            </a:r>
          </a:p>
        </p:txBody>
      </p:sp>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29532" t="24609" r="29532" b="49219"/>
          <a:stretch>
            <a:fillRect/>
          </a:stretch>
        </p:blipFill>
        <p:spPr bwMode="auto">
          <a:xfrm>
            <a:off x="0" y="6327775"/>
            <a:ext cx="1108075"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6" name="Rectangle 4"/>
          <p:cNvSpPr>
            <a:spLocks noChangeArrowheads="1"/>
          </p:cNvSpPr>
          <p:nvPr/>
        </p:nvSpPr>
        <p:spPr bwMode="auto">
          <a:xfrm>
            <a:off x="1200150" y="6340475"/>
            <a:ext cx="6575425"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r>
              <a:rPr lang="en-US" sz="1400">
                <a:solidFill>
                  <a:srgbClr val="414393"/>
                </a:solidFill>
                <a:latin typeface="Lucida Sans Unicode" pitchFamily="34" charset="0"/>
              </a:rPr>
              <a:t>Universidad Nacional de Córdoba – FCEFyN</a:t>
            </a:r>
          </a:p>
          <a:p>
            <a:r>
              <a:rPr lang="en-US" sz="1400">
                <a:solidFill>
                  <a:srgbClr val="414393"/>
                </a:solidFill>
                <a:latin typeface="Lucida Sans Unicode" pitchFamily="34" charset="0"/>
              </a:rPr>
              <a:t>Descripción Experimental de la Turbulencia</a:t>
            </a:r>
          </a:p>
        </p:txBody>
      </p:sp>
      <p:sp>
        <p:nvSpPr>
          <p:cNvPr id="18437" name="Line 5"/>
          <p:cNvSpPr>
            <a:spLocks noChangeShapeType="1"/>
          </p:cNvSpPr>
          <p:nvPr/>
        </p:nvSpPr>
        <p:spPr bwMode="auto">
          <a:xfrm>
            <a:off x="0" y="6299200"/>
            <a:ext cx="9144000" cy="0"/>
          </a:xfrm>
          <a:prstGeom prst="line">
            <a:avLst/>
          </a:prstGeom>
          <a:noFill/>
          <a:ln w="38100">
            <a:solidFill>
              <a:srgbClr val="000080"/>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8438" name="Rectangle 6"/>
          <p:cNvSpPr>
            <a:spLocks noChangeArrowheads="1"/>
          </p:cNvSpPr>
          <p:nvPr/>
        </p:nvSpPr>
        <p:spPr bwMode="auto">
          <a:xfrm>
            <a:off x="93663" y="1095375"/>
            <a:ext cx="8485187" cy="4973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ctr">
              <a:spcBef>
                <a:spcPct val="20000"/>
              </a:spcBef>
              <a:buClr>
                <a:schemeClr val="hlink"/>
              </a:buClr>
              <a:buSzPct val="70000"/>
              <a:buFont typeface="Wingdings" pitchFamily="2" charset="2"/>
              <a:buNone/>
            </a:pPr>
            <a:r>
              <a:rPr lang="es-ES" sz="2800" b="1" u="sng" dirty="0">
                <a:solidFill>
                  <a:srgbClr val="FF0000"/>
                </a:solidFill>
                <a:latin typeface="Calibri" pitchFamily="34" charset="0"/>
              </a:rPr>
              <a:t>Caracterización experimental del flujo </a:t>
            </a:r>
            <a:r>
              <a:rPr lang="es-ES" sz="2800" b="1" u="sng" dirty="0" smtClean="0">
                <a:solidFill>
                  <a:srgbClr val="FF0000"/>
                </a:solidFill>
                <a:latin typeface="Calibri" pitchFamily="34" charset="0"/>
              </a:rPr>
              <a:t>sobre </a:t>
            </a:r>
            <a:r>
              <a:rPr lang="es-ES" sz="2800" b="1" u="sng" dirty="0">
                <a:solidFill>
                  <a:srgbClr val="FF0000"/>
                </a:solidFill>
                <a:latin typeface="Calibri" pitchFamily="34" charset="0"/>
              </a:rPr>
              <a:t>el río Uruguay en los saltos del </a:t>
            </a:r>
            <a:r>
              <a:rPr lang="es-ES" sz="2800" b="1" u="sng" dirty="0" err="1">
                <a:solidFill>
                  <a:srgbClr val="FF0000"/>
                </a:solidFill>
                <a:latin typeface="Calibri" pitchFamily="34" charset="0"/>
              </a:rPr>
              <a:t>Moconá</a:t>
            </a:r>
            <a:r>
              <a:rPr lang="es-ES" sz="2800" b="1" u="sng" dirty="0">
                <a:solidFill>
                  <a:srgbClr val="FF0000"/>
                </a:solidFill>
                <a:latin typeface="Calibri" pitchFamily="34" charset="0"/>
              </a:rPr>
              <a:t>, Misiones</a:t>
            </a:r>
            <a:endParaRPr lang="es-ES" sz="2800" dirty="0">
              <a:solidFill>
                <a:srgbClr val="000000"/>
              </a:solidFill>
              <a:latin typeface="Calibri" pitchFamily="34" charset="0"/>
            </a:endParaRPr>
          </a:p>
          <a:p>
            <a:pPr marL="342900" indent="-342900">
              <a:spcBef>
                <a:spcPct val="20000"/>
              </a:spcBef>
              <a:buClr>
                <a:schemeClr val="hlink"/>
              </a:buClr>
              <a:buSzPct val="70000"/>
              <a:buFont typeface="Wingdings" pitchFamily="2" charset="2"/>
              <a:buNone/>
            </a:pPr>
            <a:endParaRPr lang="en-US" sz="2800" dirty="0">
              <a:solidFill>
                <a:srgbClr val="000000"/>
              </a:solidFill>
              <a:latin typeface="Calibri" pitchFamily="34" charset="0"/>
            </a:endParaRPr>
          </a:p>
          <a:p>
            <a:pPr marL="342900" indent="-342900">
              <a:spcBef>
                <a:spcPct val="20000"/>
              </a:spcBef>
              <a:buClr>
                <a:schemeClr val="hlink"/>
              </a:buClr>
              <a:buSzPct val="70000"/>
              <a:buFont typeface="Wingdings" pitchFamily="2" charset="2"/>
              <a:buChar char="n"/>
            </a:pPr>
            <a:endParaRPr lang="en-US" sz="2800" dirty="0">
              <a:solidFill>
                <a:srgbClr val="000000"/>
              </a:solidFill>
              <a:latin typeface="Calibri" pitchFamily="34" charset="0"/>
            </a:endParaRPr>
          </a:p>
        </p:txBody>
      </p:sp>
      <p:grpSp>
        <p:nvGrpSpPr>
          <p:cNvPr id="2" name="Group 3"/>
          <p:cNvGrpSpPr>
            <a:grpSpLocks noChangeAspect="1"/>
          </p:cNvGrpSpPr>
          <p:nvPr/>
        </p:nvGrpSpPr>
        <p:grpSpPr bwMode="auto">
          <a:xfrm>
            <a:off x="249015" y="2575831"/>
            <a:ext cx="4684117" cy="2743200"/>
            <a:chOff x="1420" y="9180"/>
            <a:chExt cx="4248" cy="2487"/>
          </a:xfrm>
        </p:grpSpPr>
        <p:pic>
          <p:nvPicPr>
            <p:cNvPr id="4100" name="Picture 4"/>
            <p:cNvPicPr preferRelativeResize="0">
              <a:picLocks noChangeAspect="1" noChangeArrowheads="1"/>
            </p:cNvPicPr>
            <p:nvPr/>
          </p:nvPicPr>
          <p:blipFill>
            <a:blip r:embed="rId4" cstate="print">
              <a:extLst>
                <a:ext uri="{28A0092B-C50C-407E-A947-70E740481C1C}">
                  <a14:useLocalDpi xmlns:a14="http://schemas.microsoft.com/office/drawing/2010/main" xmlns="" val="0"/>
                </a:ext>
              </a:extLst>
            </a:blip>
            <a:srcRect t="12633"/>
            <a:stretch>
              <a:fillRect/>
            </a:stretch>
          </p:blipFill>
          <p:spPr bwMode="auto">
            <a:xfrm>
              <a:off x="1420" y="9180"/>
              <a:ext cx="4248" cy="248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Freeform 5"/>
            <p:cNvSpPr>
              <a:spLocks/>
            </p:cNvSpPr>
            <p:nvPr/>
          </p:nvSpPr>
          <p:spPr bwMode="auto">
            <a:xfrm>
              <a:off x="3020" y="10396"/>
              <a:ext cx="1380" cy="410"/>
            </a:xfrm>
            <a:custGeom>
              <a:avLst/>
              <a:gdLst>
                <a:gd name="T0" fmla="*/ 1060 w 1380"/>
                <a:gd name="T1" fmla="*/ 0 h 410"/>
                <a:gd name="T2" fmla="*/ 0 w 1380"/>
                <a:gd name="T3" fmla="*/ 290 h 410"/>
                <a:gd name="T4" fmla="*/ 230 w 1380"/>
                <a:gd name="T5" fmla="*/ 410 h 410"/>
                <a:gd name="T6" fmla="*/ 1380 w 1380"/>
                <a:gd name="T7" fmla="*/ 90 h 410"/>
                <a:gd name="T8" fmla="*/ 1060 w 1380"/>
                <a:gd name="T9" fmla="*/ 0 h 410"/>
              </a:gdLst>
              <a:ahLst/>
              <a:cxnLst>
                <a:cxn ang="0">
                  <a:pos x="T0" y="T1"/>
                </a:cxn>
                <a:cxn ang="0">
                  <a:pos x="T2" y="T3"/>
                </a:cxn>
                <a:cxn ang="0">
                  <a:pos x="T4" y="T5"/>
                </a:cxn>
                <a:cxn ang="0">
                  <a:pos x="T6" y="T7"/>
                </a:cxn>
                <a:cxn ang="0">
                  <a:pos x="T8" y="T9"/>
                </a:cxn>
              </a:cxnLst>
              <a:rect l="0" t="0" r="r" b="b"/>
              <a:pathLst>
                <a:path w="1380" h="410">
                  <a:moveTo>
                    <a:pt x="1060" y="0"/>
                  </a:moveTo>
                  <a:lnTo>
                    <a:pt x="0" y="290"/>
                  </a:lnTo>
                  <a:lnTo>
                    <a:pt x="230" y="410"/>
                  </a:lnTo>
                  <a:lnTo>
                    <a:pt x="1380" y="90"/>
                  </a:lnTo>
                  <a:lnTo>
                    <a:pt x="1060" y="0"/>
                  </a:lnTo>
                  <a:close/>
                </a:path>
              </a:pathLst>
            </a:cu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4102"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83188" y="2518308"/>
            <a:ext cx="3857625" cy="2886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41877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idx="4294967295"/>
          </p:nvPr>
        </p:nvSpPr>
        <p:spPr>
          <a:xfrm>
            <a:off x="0" y="0"/>
            <a:ext cx="9144000" cy="1041400"/>
          </a:xfrm>
          <a:gradFill rotWithShape="1">
            <a:gsLst>
              <a:gs pos="0">
                <a:srgbClr val="414393">
                  <a:gamma/>
                  <a:tint val="38039"/>
                  <a:invGamma/>
                </a:srgbClr>
              </a:gs>
              <a:gs pos="100000">
                <a:srgbClr val="414393"/>
              </a:gs>
            </a:gsLst>
            <a:lin ang="5400000" scaled="1"/>
          </a:gradFill>
          <a:ln cap="flat" algn="ctr">
            <a:solidFill>
              <a:srgbClr val="003366"/>
            </a:solidFill>
            <a:headEnd type="none" w="med" len="med"/>
            <a:tailEnd type="none" w="med" len="med"/>
          </a:ln>
        </p:spPr>
        <p:txBody>
          <a:bodyPr/>
          <a:lstStyle/>
          <a:p>
            <a:pPr eaLnBrk="1" hangingPunct="1">
              <a:defRPr/>
            </a:pPr>
            <a:r>
              <a:rPr lang="en-US" sz="4000" b="0" dirty="0" smtClean="0">
                <a:solidFill>
                  <a:schemeClr val="tx1"/>
                </a:solidFill>
                <a:effectLst>
                  <a:outerShdw blurRad="38100" dist="38100" dir="2700000" algn="tl">
                    <a:srgbClr val="000000"/>
                  </a:outerShdw>
                </a:effectLst>
                <a:latin typeface="Calibri" pitchFamily="34" charset="0"/>
              </a:rPr>
              <a:t>OTROS TRABAJOS EXPERIMENTALES</a:t>
            </a:r>
          </a:p>
        </p:txBody>
      </p:sp>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29532" t="24609" r="29532" b="49219"/>
          <a:stretch>
            <a:fillRect/>
          </a:stretch>
        </p:blipFill>
        <p:spPr bwMode="auto">
          <a:xfrm>
            <a:off x="0" y="6327775"/>
            <a:ext cx="1108075"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6" name="Rectangle 4"/>
          <p:cNvSpPr>
            <a:spLocks noChangeArrowheads="1"/>
          </p:cNvSpPr>
          <p:nvPr/>
        </p:nvSpPr>
        <p:spPr bwMode="auto">
          <a:xfrm>
            <a:off x="1200150" y="6340475"/>
            <a:ext cx="6575425"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r>
              <a:rPr lang="en-US" sz="1400">
                <a:solidFill>
                  <a:srgbClr val="414393"/>
                </a:solidFill>
                <a:latin typeface="Lucida Sans Unicode" pitchFamily="34" charset="0"/>
              </a:rPr>
              <a:t>Universidad Nacional de Córdoba – FCEFyN</a:t>
            </a:r>
          </a:p>
          <a:p>
            <a:r>
              <a:rPr lang="en-US" sz="1400">
                <a:solidFill>
                  <a:srgbClr val="414393"/>
                </a:solidFill>
                <a:latin typeface="Lucida Sans Unicode" pitchFamily="34" charset="0"/>
              </a:rPr>
              <a:t>Descripción Experimental de la Turbulencia</a:t>
            </a:r>
          </a:p>
        </p:txBody>
      </p:sp>
      <p:sp>
        <p:nvSpPr>
          <p:cNvPr id="18437" name="Line 5"/>
          <p:cNvSpPr>
            <a:spLocks noChangeShapeType="1"/>
          </p:cNvSpPr>
          <p:nvPr/>
        </p:nvSpPr>
        <p:spPr bwMode="auto">
          <a:xfrm>
            <a:off x="0" y="6299200"/>
            <a:ext cx="9144000" cy="0"/>
          </a:xfrm>
          <a:prstGeom prst="line">
            <a:avLst/>
          </a:prstGeom>
          <a:noFill/>
          <a:ln w="38100">
            <a:solidFill>
              <a:srgbClr val="000080"/>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8438" name="Rectangle 6"/>
          <p:cNvSpPr>
            <a:spLocks noChangeArrowheads="1"/>
          </p:cNvSpPr>
          <p:nvPr/>
        </p:nvSpPr>
        <p:spPr bwMode="auto">
          <a:xfrm>
            <a:off x="93663" y="1095375"/>
            <a:ext cx="8485187" cy="4973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ctr">
              <a:spcBef>
                <a:spcPct val="20000"/>
              </a:spcBef>
              <a:buClr>
                <a:schemeClr val="hlink"/>
              </a:buClr>
              <a:buSzPct val="70000"/>
              <a:buFont typeface="Wingdings" pitchFamily="2" charset="2"/>
              <a:buNone/>
            </a:pPr>
            <a:r>
              <a:rPr lang="es-ES" sz="2800" b="1" u="sng" dirty="0">
                <a:solidFill>
                  <a:srgbClr val="FF0000"/>
                </a:solidFill>
                <a:latin typeface="Calibri" pitchFamily="34" charset="0"/>
              </a:rPr>
              <a:t>Caracterización experimental del flujo </a:t>
            </a:r>
            <a:r>
              <a:rPr lang="es-ES" sz="2800" b="1" u="sng" dirty="0" smtClean="0">
                <a:solidFill>
                  <a:srgbClr val="FF0000"/>
                </a:solidFill>
                <a:latin typeface="Calibri" pitchFamily="34" charset="0"/>
              </a:rPr>
              <a:t>sobre </a:t>
            </a:r>
            <a:r>
              <a:rPr lang="es-ES" sz="2800" b="1" u="sng" dirty="0">
                <a:solidFill>
                  <a:srgbClr val="FF0000"/>
                </a:solidFill>
                <a:latin typeface="Calibri" pitchFamily="34" charset="0"/>
              </a:rPr>
              <a:t>el río Uruguay en los saltos del </a:t>
            </a:r>
            <a:r>
              <a:rPr lang="es-ES" sz="2800" b="1" u="sng" dirty="0" err="1">
                <a:solidFill>
                  <a:srgbClr val="FF0000"/>
                </a:solidFill>
                <a:latin typeface="Calibri" pitchFamily="34" charset="0"/>
              </a:rPr>
              <a:t>Moconá</a:t>
            </a:r>
            <a:r>
              <a:rPr lang="es-ES" sz="2800" b="1" u="sng" dirty="0">
                <a:solidFill>
                  <a:srgbClr val="FF0000"/>
                </a:solidFill>
                <a:latin typeface="Calibri" pitchFamily="34" charset="0"/>
              </a:rPr>
              <a:t>, Misiones</a:t>
            </a:r>
            <a:endParaRPr lang="es-ES" sz="2800" dirty="0">
              <a:solidFill>
                <a:srgbClr val="000000"/>
              </a:solidFill>
              <a:latin typeface="Calibri" pitchFamily="34" charset="0"/>
            </a:endParaRPr>
          </a:p>
          <a:p>
            <a:pPr marL="342900" indent="-342900">
              <a:spcBef>
                <a:spcPct val="20000"/>
              </a:spcBef>
              <a:buClr>
                <a:schemeClr val="hlink"/>
              </a:buClr>
              <a:buSzPct val="70000"/>
              <a:buFont typeface="Wingdings" pitchFamily="2" charset="2"/>
              <a:buNone/>
            </a:pPr>
            <a:endParaRPr lang="en-US" sz="2800" dirty="0">
              <a:solidFill>
                <a:srgbClr val="000000"/>
              </a:solidFill>
              <a:latin typeface="Calibri" pitchFamily="34" charset="0"/>
            </a:endParaRPr>
          </a:p>
          <a:p>
            <a:pPr marL="342900" indent="-342900">
              <a:spcBef>
                <a:spcPct val="20000"/>
              </a:spcBef>
              <a:buClr>
                <a:schemeClr val="hlink"/>
              </a:buClr>
              <a:buSzPct val="70000"/>
              <a:buFont typeface="Wingdings" pitchFamily="2" charset="2"/>
              <a:buChar char="n"/>
            </a:pPr>
            <a:endParaRPr lang="en-US" sz="2800" dirty="0">
              <a:solidFill>
                <a:srgbClr val="000000"/>
              </a:solidFill>
              <a:latin typeface="Calibri" pitchFamily="34" charset="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1" name="Picture 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17450" y="2227489"/>
            <a:ext cx="5509099" cy="3657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02540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idx="4294967295"/>
          </p:nvPr>
        </p:nvSpPr>
        <p:spPr>
          <a:xfrm>
            <a:off x="0" y="0"/>
            <a:ext cx="9144000" cy="1041400"/>
          </a:xfrm>
          <a:gradFill rotWithShape="1">
            <a:gsLst>
              <a:gs pos="0">
                <a:srgbClr val="414393">
                  <a:gamma/>
                  <a:tint val="38039"/>
                  <a:invGamma/>
                </a:srgbClr>
              </a:gs>
              <a:gs pos="100000">
                <a:srgbClr val="414393"/>
              </a:gs>
            </a:gsLst>
            <a:lin ang="5400000" scaled="1"/>
          </a:gradFill>
          <a:ln cap="flat" algn="ctr">
            <a:solidFill>
              <a:srgbClr val="003366"/>
            </a:solidFill>
            <a:headEnd type="none" w="med" len="med"/>
            <a:tailEnd type="none" w="med" len="med"/>
          </a:ln>
        </p:spPr>
        <p:txBody>
          <a:bodyPr/>
          <a:lstStyle/>
          <a:p>
            <a:pPr eaLnBrk="1" hangingPunct="1">
              <a:defRPr/>
            </a:pPr>
            <a:r>
              <a:rPr lang="en-US" sz="4000" b="0" dirty="0" smtClean="0">
                <a:solidFill>
                  <a:schemeClr val="tx1"/>
                </a:solidFill>
                <a:effectLst>
                  <a:outerShdw blurRad="38100" dist="38100" dir="2700000" algn="tl">
                    <a:srgbClr val="000000"/>
                  </a:outerShdw>
                </a:effectLst>
                <a:latin typeface="Calibri" pitchFamily="34" charset="0"/>
              </a:rPr>
              <a:t>OTROS TRABAJOS EXPERIMENTALES</a:t>
            </a:r>
          </a:p>
        </p:txBody>
      </p:sp>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29532" t="24609" r="29532" b="49219"/>
          <a:stretch>
            <a:fillRect/>
          </a:stretch>
        </p:blipFill>
        <p:spPr bwMode="auto">
          <a:xfrm>
            <a:off x="0" y="6327775"/>
            <a:ext cx="1108075"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6" name="Rectangle 4"/>
          <p:cNvSpPr>
            <a:spLocks noChangeArrowheads="1"/>
          </p:cNvSpPr>
          <p:nvPr/>
        </p:nvSpPr>
        <p:spPr bwMode="auto">
          <a:xfrm>
            <a:off x="1200150" y="6340475"/>
            <a:ext cx="6575425"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r>
              <a:rPr lang="en-US" sz="1400">
                <a:solidFill>
                  <a:srgbClr val="414393"/>
                </a:solidFill>
                <a:latin typeface="Lucida Sans Unicode" pitchFamily="34" charset="0"/>
              </a:rPr>
              <a:t>Universidad Nacional de Córdoba – FCEFyN</a:t>
            </a:r>
          </a:p>
          <a:p>
            <a:r>
              <a:rPr lang="en-US" sz="1400">
                <a:solidFill>
                  <a:srgbClr val="414393"/>
                </a:solidFill>
                <a:latin typeface="Lucida Sans Unicode" pitchFamily="34" charset="0"/>
              </a:rPr>
              <a:t>Descripción Experimental de la Turbulencia</a:t>
            </a:r>
          </a:p>
        </p:txBody>
      </p:sp>
      <p:sp>
        <p:nvSpPr>
          <p:cNvPr id="18437" name="Line 5"/>
          <p:cNvSpPr>
            <a:spLocks noChangeShapeType="1"/>
          </p:cNvSpPr>
          <p:nvPr/>
        </p:nvSpPr>
        <p:spPr bwMode="auto">
          <a:xfrm>
            <a:off x="0" y="6299200"/>
            <a:ext cx="9144000" cy="0"/>
          </a:xfrm>
          <a:prstGeom prst="line">
            <a:avLst/>
          </a:prstGeom>
          <a:noFill/>
          <a:ln w="38100">
            <a:solidFill>
              <a:srgbClr val="000080"/>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8438" name="Rectangle 6"/>
          <p:cNvSpPr>
            <a:spLocks noChangeArrowheads="1"/>
          </p:cNvSpPr>
          <p:nvPr/>
        </p:nvSpPr>
        <p:spPr bwMode="auto">
          <a:xfrm>
            <a:off x="93663" y="1095375"/>
            <a:ext cx="8485187" cy="4973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ctr">
              <a:spcBef>
                <a:spcPct val="20000"/>
              </a:spcBef>
              <a:buClr>
                <a:schemeClr val="hlink"/>
              </a:buClr>
              <a:buSzPct val="70000"/>
              <a:buFont typeface="Wingdings" pitchFamily="2" charset="2"/>
              <a:buNone/>
            </a:pPr>
            <a:r>
              <a:rPr lang="es-ES" sz="2800" b="1" u="sng" dirty="0" smtClean="0">
                <a:solidFill>
                  <a:srgbClr val="FF0000"/>
                </a:solidFill>
                <a:latin typeface="Calibri" pitchFamily="34" charset="0"/>
              </a:rPr>
              <a:t>Cuantificación de los caudales de flujo en el </a:t>
            </a:r>
            <a:r>
              <a:rPr lang="es-ES" sz="2800" b="1" u="sng" dirty="0">
                <a:solidFill>
                  <a:srgbClr val="FF0000"/>
                </a:solidFill>
                <a:latin typeface="Calibri" pitchFamily="34" charset="0"/>
              </a:rPr>
              <a:t>río </a:t>
            </a:r>
            <a:r>
              <a:rPr lang="es-ES" sz="2800" b="1" u="sng" dirty="0" err="1" smtClean="0">
                <a:solidFill>
                  <a:srgbClr val="FF0000"/>
                </a:solidFill>
                <a:latin typeface="Calibri" pitchFamily="34" charset="0"/>
              </a:rPr>
              <a:t>Suquia</a:t>
            </a:r>
            <a:r>
              <a:rPr lang="es-ES" sz="2800" b="1" u="sng" dirty="0" smtClean="0">
                <a:solidFill>
                  <a:srgbClr val="FF0000"/>
                </a:solidFill>
                <a:latin typeface="Calibri" pitchFamily="34" charset="0"/>
              </a:rPr>
              <a:t> aguas arriba del </a:t>
            </a:r>
            <a:r>
              <a:rPr lang="es-ES" sz="2800" b="1" u="sng" dirty="0" err="1" smtClean="0">
                <a:solidFill>
                  <a:srgbClr val="FF0000"/>
                </a:solidFill>
                <a:latin typeface="Calibri" pitchFamily="34" charset="0"/>
              </a:rPr>
              <a:t>Diquesito</a:t>
            </a:r>
            <a:endParaRPr lang="en-US" sz="2800" dirty="0">
              <a:solidFill>
                <a:srgbClr val="000000"/>
              </a:solidFill>
              <a:latin typeface="Calibri" pitchFamily="34" charset="0"/>
            </a:endParaRPr>
          </a:p>
          <a:p>
            <a:pPr marL="342900" indent="-342900">
              <a:spcBef>
                <a:spcPct val="20000"/>
              </a:spcBef>
              <a:buClr>
                <a:schemeClr val="hlink"/>
              </a:buClr>
              <a:buSzPct val="70000"/>
              <a:buFont typeface="Wingdings" pitchFamily="2" charset="2"/>
              <a:buChar char="n"/>
            </a:pPr>
            <a:endParaRPr lang="en-US" sz="2800" dirty="0">
              <a:solidFill>
                <a:srgbClr val="000000"/>
              </a:solidFill>
              <a:latin typeface="Calibri" pitchFamily="34" charset="0"/>
            </a:endParaRPr>
          </a:p>
        </p:txBody>
      </p:sp>
      <p:pic>
        <p:nvPicPr>
          <p:cNvPr id="8" name="Picture 6"/>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42773" t="43198" r="12395" b="3600"/>
          <a:stretch/>
        </p:blipFill>
        <p:spPr bwMode="auto">
          <a:xfrm>
            <a:off x="1942334" y="2379881"/>
            <a:ext cx="5833241" cy="3689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48013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idx="4294967295"/>
          </p:nvPr>
        </p:nvSpPr>
        <p:spPr>
          <a:xfrm>
            <a:off x="0" y="0"/>
            <a:ext cx="9144000" cy="1041400"/>
          </a:xfrm>
          <a:gradFill rotWithShape="1">
            <a:gsLst>
              <a:gs pos="0">
                <a:srgbClr val="414393">
                  <a:gamma/>
                  <a:tint val="38039"/>
                  <a:invGamma/>
                </a:srgbClr>
              </a:gs>
              <a:gs pos="100000">
                <a:srgbClr val="414393"/>
              </a:gs>
            </a:gsLst>
            <a:lin ang="5400000" scaled="1"/>
          </a:gradFill>
          <a:ln cap="flat" algn="ctr">
            <a:solidFill>
              <a:srgbClr val="003366"/>
            </a:solidFill>
            <a:headEnd type="none" w="med" len="med"/>
            <a:tailEnd type="none" w="med" len="med"/>
          </a:ln>
        </p:spPr>
        <p:txBody>
          <a:bodyPr/>
          <a:lstStyle/>
          <a:p>
            <a:pPr eaLnBrk="1" hangingPunct="1">
              <a:defRPr/>
            </a:pPr>
            <a:r>
              <a:rPr lang="en-US" sz="4000" b="0" dirty="0" smtClean="0">
                <a:solidFill>
                  <a:schemeClr val="tx1"/>
                </a:solidFill>
                <a:effectLst>
                  <a:outerShdw blurRad="38100" dist="38100" dir="2700000" algn="tl">
                    <a:srgbClr val="000000"/>
                  </a:outerShdw>
                </a:effectLst>
                <a:latin typeface="Calibri" pitchFamily="34" charset="0"/>
              </a:rPr>
              <a:t>INTRODUCCIÓN</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29532" t="24609" r="29532" b="49219"/>
          <a:stretch>
            <a:fillRect/>
          </a:stretch>
        </p:blipFill>
        <p:spPr bwMode="auto">
          <a:xfrm>
            <a:off x="0" y="6327775"/>
            <a:ext cx="1108075"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Rectangle 4"/>
          <p:cNvSpPr>
            <a:spLocks noChangeArrowheads="1"/>
          </p:cNvSpPr>
          <p:nvPr/>
        </p:nvSpPr>
        <p:spPr bwMode="auto">
          <a:xfrm>
            <a:off x="1200150" y="6340475"/>
            <a:ext cx="6575425"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r>
              <a:rPr lang="en-US" sz="1400">
                <a:solidFill>
                  <a:srgbClr val="414393"/>
                </a:solidFill>
                <a:latin typeface="Lucida Sans Unicode" pitchFamily="34" charset="0"/>
              </a:rPr>
              <a:t>Universidad Nacional de Córdoba – FCEFyN</a:t>
            </a:r>
          </a:p>
          <a:p>
            <a:r>
              <a:rPr lang="en-US" sz="1400">
                <a:solidFill>
                  <a:srgbClr val="414393"/>
                </a:solidFill>
                <a:latin typeface="Lucida Sans Unicode" pitchFamily="34" charset="0"/>
              </a:rPr>
              <a:t>Descripción Experimental de la Turbulencia</a:t>
            </a:r>
          </a:p>
        </p:txBody>
      </p:sp>
      <p:sp>
        <p:nvSpPr>
          <p:cNvPr id="3077" name="Line 5"/>
          <p:cNvSpPr>
            <a:spLocks noChangeShapeType="1"/>
          </p:cNvSpPr>
          <p:nvPr/>
        </p:nvSpPr>
        <p:spPr bwMode="auto">
          <a:xfrm>
            <a:off x="0" y="6299200"/>
            <a:ext cx="9144000" cy="0"/>
          </a:xfrm>
          <a:prstGeom prst="line">
            <a:avLst/>
          </a:prstGeom>
          <a:noFill/>
          <a:ln w="38100">
            <a:solidFill>
              <a:srgbClr val="000080"/>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81260" name="Text Box 12"/>
          <p:cNvSpPr txBox="1">
            <a:spLocks noChangeArrowheads="1"/>
          </p:cNvSpPr>
          <p:nvPr/>
        </p:nvSpPr>
        <p:spPr bwMode="auto">
          <a:xfrm>
            <a:off x="144463" y="1077913"/>
            <a:ext cx="8912225" cy="1815882"/>
          </a:xfrm>
          <a:prstGeom prst="rect">
            <a:avLst/>
          </a:prstGeom>
          <a:noFill/>
          <a:ln w="9525">
            <a:noFill/>
            <a:miter lim="800000"/>
            <a:headEnd/>
            <a:tailEnd/>
          </a:ln>
          <a:effectLst/>
        </p:spPr>
        <p:txBody>
          <a:bodyPr>
            <a:spAutoFit/>
          </a:bodyPr>
          <a:lstStyle/>
          <a:p>
            <a:pPr algn="just">
              <a:spcBef>
                <a:spcPct val="50000"/>
              </a:spcBef>
              <a:buClr>
                <a:srgbClr val="0000CC"/>
              </a:buClr>
              <a:defRPr/>
            </a:pPr>
            <a:r>
              <a:rPr lang="es-ES" sz="2800" dirty="0">
                <a:solidFill>
                  <a:srgbClr val="002060"/>
                </a:solidFill>
                <a:latin typeface="Calibri" pitchFamily="34" charset="0"/>
                <a:cs typeface="+mn-cs"/>
              </a:rPr>
              <a:t>El agua es un recurso natural finito. Es por ello que es muy importante cuantificar en forma precisa la cantidad de agua disponible para lograr una correcta planificación integrada de este recurso. </a:t>
            </a:r>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19994" y="3051629"/>
            <a:ext cx="2704011" cy="2743200"/>
          </a:xfrm>
          <a:prstGeom prst="rect">
            <a:avLst/>
          </a:prstGeom>
        </p:spPr>
      </p:pic>
    </p:spTree>
    <p:extLst>
      <p:ext uri="{BB962C8B-B14F-4D97-AF65-F5344CB8AC3E}">
        <p14:creationId xmlns:p14="http://schemas.microsoft.com/office/powerpoint/2010/main" xmlns="" val="3490704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idx="4294967295"/>
          </p:nvPr>
        </p:nvSpPr>
        <p:spPr>
          <a:xfrm>
            <a:off x="0" y="0"/>
            <a:ext cx="9144000" cy="1041400"/>
          </a:xfrm>
          <a:gradFill rotWithShape="1">
            <a:gsLst>
              <a:gs pos="0">
                <a:srgbClr val="414393">
                  <a:gamma/>
                  <a:tint val="38039"/>
                  <a:invGamma/>
                </a:srgbClr>
              </a:gs>
              <a:gs pos="100000">
                <a:srgbClr val="414393"/>
              </a:gs>
            </a:gsLst>
            <a:lin ang="5400000" scaled="1"/>
          </a:gradFill>
          <a:ln cap="flat" algn="ctr">
            <a:solidFill>
              <a:srgbClr val="003366"/>
            </a:solidFill>
            <a:headEnd type="none" w="med" len="med"/>
            <a:tailEnd type="none" w="med" len="med"/>
          </a:ln>
        </p:spPr>
        <p:txBody>
          <a:bodyPr/>
          <a:lstStyle/>
          <a:p>
            <a:pPr eaLnBrk="1" hangingPunct="1">
              <a:defRPr/>
            </a:pPr>
            <a:r>
              <a:rPr lang="en-US" sz="4000" b="0" dirty="0" smtClean="0">
                <a:solidFill>
                  <a:schemeClr val="tx1"/>
                </a:solidFill>
                <a:effectLst>
                  <a:outerShdw blurRad="38100" dist="38100" dir="2700000" algn="tl">
                    <a:srgbClr val="000000"/>
                  </a:outerShdw>
                </a:effectLst>
                <a:latin typeface="Calibri" pitchFamily="34" charset="0"/>
              </a:rPr>
              <a:t>OTROS TRABAJOS EXPERIMENTALES</a:t>
            </a:r>
          </a:p>
        </p:txBody>
      </p:sp>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29532" t="24609" r="29532" b="49219"/>
          <a:stretch>
            <a:fillRect/>
          </a:stretch>
        </p:blipFill>
        <p:spPr bwMode="auto">
          <a:xfrm>
            <a:off x="0" y="6327775"/>
            <a:ext cx="1108075"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6" name="Rectangle 4"/>
          <p:cNvSpPr>
            <a:spLocks noChangeArrowheads="1"/>
          </p:cNvSpPr>
          <p:nvPr/>
        </p:nvSpPr>
        <p:spPr bwMode="auto">
          <a:xfrm>
            <a:off x="1200150" y="6340475"/>
            <a:ext cx="6575425"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r>
              <a:rPr lang="en-US" sz="1400">
                <a:solidFill>
                  <a:srgbClr val="414393"/>
                </a:solidFill>
                <a:latin typeface="Lucida Sans Unicode" pitchFamily="34" charset="0"/>
              </a:rPr>
              <a:t>Universidad Nacional de Córdoba – FCEFyN</a:t>
            </a:r>
          </a:p>
          <a:p>
            <a:r>
              <a:rPr lang="en-US" sz="1400">
                <a:solidFill>
                  <a:srgbClr val="414393"/>
                </a:solidFill>
                <a:latin typeface="Lucida Sans Unicode" pitchFamily="34" charset="0"/>
              </a:rPr>
              <a:t>Descripción Experimental de la Turbulencia</a:t>
            </a:r>
          </a:p>
        </p:txBody>
      </p:sp>
      <p:sp>
        <p:nvSpPr>
          <p:cNvPr id="18437" name="Line 5"/>
          <p:cNvSpPr>
            <a:spLocks noChangeShapeType="1"/>
          </p:cNvSpPr>
          <p:nvPr/>
        </p:nvSpPr>
        <p:spPr bwMode="auto">
          <a:xfrm>
            <a:off x="0" y="6299200"/>
            <a:ext cx="9144000" cy="0"/>
          </a:xfrm>
          <a:prstGeom prst="line">
            <a:avLst/>
          </a:prstGeom>
          <a:noFill/>
          <a:ln w="38100">
            <a:solidFill>
              <a:srgbClr val="000080"/>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8438" name="Rectangle 6"/>
          <p:cNvSpPr>
            <a:spLocks noChangeArrowheads="1"/>
          </p:cNvSpPr>
          <p:nvPr/>
        </p:nvSpPr>
        <p:spPr bwMode="auto">
          <a:xfrm>
            <a:off x="93663" y="1095375"/>
            <a:ext cx="8485187" cy="4973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ctr">
              <a:spcBef>
                <a:spcPct val="20000"/>
              </a:spcBef>
              <a:buClr>
                <a:schemeClr val="hlink"/>
              </a:buClr>
              <a:buSzPct val="70000"/>
              <a:buFont typeface="Wingdings" pitchFamily="2" charset="2"/>
              <a:buNone/>
            </a:pPr>
            <a:r>
              <a:rPr lang="es-ES" sz="2800" b="1" u="sng" dirty="0" smtClean="0">
                <a:solidFill>
                  <a:srgbClr val="FF0000"/>
                </a:solidFill>
                <a:latin typeface="Calibri" pitchFamily="34" charset="0"/>
              </a:rPr>
              <a:t>Cuantificación de los caudales de flujo en el </a:t>
            </a:r>
            <a:r>
              <a:rPr lang="es-ES" sz="2800" b="1" u="sng" dirty="0">
                <a:solidFill>
                  <a:srgbClr val="FF0000"/>
                </a:solidFill>
                <a:latin typeface="Calibri" pitchFamily="34" charset="0"/>
              </a:rPr>
              <a:t>río </a:t>
            </a:r>
            <a:r>
              <a:rPr lang="es-ES" sz="2800" b="1" u="sng" dirty="0" err="1" smtClean="0">
                <a:solidFill>
                  <a:srgbClr val="FF0000"/>
                </a:solidFill>
                <a:latin typeface="Calibri" pitchFamily="34" charset="0"/>
              </a:rPr>
              <a:t>Suquia</a:t>
            </a:r>
            <a:r>
              <a:rPr lang="es-ES" sz="2800" b="1" u="sng" dirty="0" smtClean="0">
                <a:solidFill>
                  <a:srgbClr val="FF0000"/>
                </a:solidFill>
                <a:latin typeface="Calibri" pitchFamily="34" charset="0"/>
              </a:rPr>
              <a:t> aguas arriba del </a:t>
            </a:r>
            <a:r>
              <a:rPr lang="es-ES" sz="2800" b="1" u="sng" dirty="0" err="1" smtClean="0">
                <a:solidFill>
                  <a:srgbClr val="FF0000"/>
                </a:solidFill>
                <a:latin typeface="Calibri" pitchFamily="34" charset="0"/>
              </a:rPr>
              <a:t>Diquesito</a:t>
            </a:r>
            <a:endParaRPr lang="en-US" sz="2800" dirty="0">
              <a:solidFill>
                <a:srgbClr val="000000"/>
              </a:solidFill>
              <a:latin typeface="Calibri" pitchFamily="34" charset="0"/>
            </a:endParaRPr>
          </a:p>
          <a:p>
            <a:pPr marL="342900" indent="-342900">
              <a:spcBef>
                <a:spcPct val="20000"/>
              </a:spcBef>
              <a:buClr>
                <a:schemeClr val="hlink"/>
              </a:buClr>
              <a:buSzPct val="70000"/>
              <a:buFont typeface="Wingdings" pitchFamily="2" charset="2"/>
              <a:buChar char="n"/>
            </a:pPr>
            <a:endParaRPr lang="en-US" sz="2800" dirty="0">
              <a:solidFill>
                <a:srgbClr val="000000"/>
              </a:solidFill>
              <a:latin typeface="Calibri"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7561" y="2628462"/>
            <a:ext cx="2400300" cy="32004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575946" y="2628462"/>
            <a:ext cx="4267200" cy="320040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743700" y="2627106"/>
            <a:ext cx="2400300" cy="3200400"/>
          </a:xfrm>
          <a:prstGeom prst="rect">
            <a:avLst/>
          </a:prstGeom>
        </p:spPr>
      </p:pic>
    </p:spTree>
    <p:extLst>
      <p:ext uri="{BB962C8B-B14F-4D97-AF65-F5344CB8AC3E}">
        <p14:creationId xmlns:p14="http://schemas.microsoft.com/office/powerpoint/2010/main" xmlns="" val="19019411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idx="4294967295"/>
          </p:nvPr>
        </p:nvSpPr>
        <p:spPr>
          <a:xfrm>
            <a:off x="0" y="0"/>
            <a:ext cx="9144000" cy="1041400"/>
          </a:xfrm>
          <a:gradFill rotWithShape="1">
            <a:gsLst>
              <a:gs pos="0">
                <a:srgbClr val="414393">
                  <a:gamma/>
                  <a:tint val="38039"/>
                  <a:invGamma/>
                </a:srgbClr>
              </a:gs>
              <a:gs pos="100000">
                <a:srgbClr val="414393"/>
              </a:gs>
            </a:gsLst>
            <a:lin ang="5400000" scaled="1"/>
          </a:gradFill>
          <a:ln cap="flat" algn="ctr">
            <a:solidFill>
              <a:srgbClr val="003366"/>
            </a:solidFill>
            <a:headEnd type="none" w="med" len="med"/>
            <a:tailEnd type="none" w="med" len="med"/>
          </a:ln>
        </p:spPr>
        <p:txBody>
          <a:bodyPr/>
          <a:lstStyle/>
          <a:p>
            <a:pPr eaLnBrk="1" hangingPunct="1">
              <a:defRPr/>
            </a:pPr>
            <a:r>
              <a:rPr lang="en-US" sz="4000" b="0" dirty="0" smtClean="0">
                <a:solidFill>
                  <a:schemeClr val="tx1"/>
                </a:solidFill>
                <a:effectLst>
                  <a:outerShdw blurRad="38100" dist="38100" dir="2700000" algn="tl">
                    <a:srgbClr val="000000"/>
                  </a:outerShdw>
                </a:effectLst>
                <a:latin typeface="Calibri" pitchFamily="34" charset="0"/>
              </a:rPr>
              <a:t>OTROS TRABAJOS EXPERIMENTALES</a:t>
            </a:r>
          </a:p>
        </p:txBody>
      </p:sp>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29532" t="24609" r="29532" b="49219"/>
          <a:stretch>
            <a:fillRect/>
          </a:stretch>
        </p:blipFill>
        <p:spPr bwMode="auto">
          <a:xfrm>
            <a:off x="0" y="6327775"/>
            <a:ext cx="1108075"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6" name="Rectangle 4"/>
          <p:cNvSpPr>
            <a:spLocks noChangeArrowheads="1"/>
          </p:cNvSpPr>
          <p:nvPr/>
        </p:nvSpPr>
        <p:spPr bwMode="auto">
          <a:xfrm>
            <a:off x="1200150" y="6340475"/>
            <a:ext cx="6575425"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r>
              <a:rPr lang="en-US" sz="1400">
                <a:solidFill>
                  <a:srgbClr val="414393"/>
                </a:solidFill>
                <a:latin typeface="Lucida Sans Unicode" pitchFamily="34" charset="0"/>
              </a:rPr>
              <a:t>Universidad Nacional de Córdoba – FCEFyN</a:t>
            </a:r>
          </a:p>
          <a:p>
            <a:r>
              <a:rPr lang="en-US" sz="1400">
                <a:solidFill>
                  <a:srgbClr val="414393"/>
                </a:solidFill>
                <a:latin typeface="Lucida Sans Unicode" pitchFamily="34" charset="0"/>
              </a:rPr>
              <a:t>Descripción Experimental de la Turbulencia</a:t>
            </a:r>
          </a:p>
        </p:txBody>
      </p:sp>
      <p:sp>
        <p:nvSpPr>
          <p:cNvPr id="18437" name="Line 5"/>
          <p:cNvSpPr>
            <a:spLocks noChangeShapeType="1"/>
          </p:cNvSpPr>
          <p:nvPr/>
        </p:nvSpPr>
        <p:spPr bwMode="auto">
          <a:xfrm>
            <a:off x="0" y="6299200"/>
            <a:ext cx="9144000" cy="0"/>
          </a:xfrm>
          <a:prstGeom prst="line">
            <a:avLst/>
          </a:prstGeom>
          <a:noFill/>
          <a:ln w="38100">
            <a:solidFill>
              <a:srgbClr val="000080"/>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8438" name="Rectangle 6"/>
          <p:cNvSpPr>
            <a:spLocks noChangeArrowheads="1"/>
          </p:cNvSpPr>
          <p:nvPr/>
        </p:nvSpPr>
        <p:spPr bwMode="auto">
          <a:xfrm>
            <a:off x="93663" y="1095375"/>
            <a:ext cx="8485187" cy="4973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ctr">
              <a:spcBef>
                <a:spcPct val="20000"/>
              </a:spcBef>
              <a:buClr>
                <a:schemeClr val="hlink"/>
              </a:buClr>
              <a:buSzPct val="70000"/>
              <a:buFont typeface="Wingdings" pitchFamily="2" charset="2"/>
              <a:buNone/>
            </a:pPr>
            <a:r>
              <a:rPr lang="es-ES" sz="2800" b="1" u="sng" dirty="0" smtClean="0">
                <a:solidFill>
                  <a:srgbClr val="FF0000"/>
                </a:solidFill>
                <a:latin typeface="Calibri" pitchFamily="34" charset="0"/>
              </a:rPr>
              <a:t>Cuantificación de los caudales de flujo en el </a:t>
            </a:r>
            <a:r>
              <a:rPr lang="es-ES" sz="2800" b="1" u="sng" dirty="0">
                <a:solidFill>
                  <a:srgbClr val="FF0000"/>
                </a:solidFill>
                <a:latin typeface="Calibri" pitchFamily="34" charset="0"/>
              </a:rPr>
              <a:t>río </a:t>
            </a:r>
            <a:r>
              <a:rPr lang="es-ES" sz="2800" b="1" u="sng" dirty="0" err="1" smtClean="0">
                <a:solidFill>
                  <a:srgbClr val="FF0000"/>
                </a:solidFill>
                <a:latin typeface="Calibri" pitchFamily="34" charset="0"/>
              </a:rPr>
              <a:t>Suquia</a:t>
            </a:r>
            <a:r>
              <a:rPr lang="es-ES" sz="2800" b="1" u="sng" dirty="0" smtClean="0">
                <a:solidFill>
                  <a:srgbClr val="FF0000"/>
                </a:solidFill>
                <a:latin typeface="Calibri" pitchFamily="34" charset="0"/>
              </a:rPr>
              <a:t> aguas arriba del </a:t>
            </a:r>
            <a:r>
              <a:rPr lang="es-ES" sz="2800" b="1" u="sng" dirty="0" err="1" smtClean="0">
                <a:solidFill>
                  <a:srgbClr val="FF0000"/>
                </a:solidFill>
                <a:latin typeface="Calibri" pitchFamily="34" charset="0"/>
              </a:rPr>
              <a:t>Diquesito</a:t>
            </a:r>
            <a:endParaRPr lang="en-US" sz="2800" dirty="0">
              <a:solidFill>
                <a:srgbClr val="000000"/>
              </a:solidFill>
              <a:latin typeface="Calibri" pitchFamily="34" charset="0"/>
            </a:endParaRPr>
          </a:p>
          <a:p>
            <a:pPr marL="342900" indent="-342900">
              <a:spcBef>
                <a:spcPct val="20000"/>
              </a:spcBef>
              <a:buClr>
                <a:schemeClr val="hlink"/>
              </a:buClr>
              <a:buSzPct val="70000"/>
              <a:buFont typeface="Wingdings" pitchFamily="2" charset="2"/>
              <a:buChar char="n"/>
            </a:pPr>
            <a:endParaRPr lang="en-US" sz="2800" dirty="0">
              <a:solidFill>
                <a:srgbClr val="000000"/>
              </a:solidFill>
              <a:latin typeface="Calibri"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52400" y="2868613"/>
            <a:ext cx="4267200" cy="320040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572000" y="2868613"/>
            <a:ext cx="4267200" cy="3200400"/>
          </a:xfrm>
          <a:prstGeom prst="rect">
            <a:avLst/>
          </a:prstGeom>
        </p:spPr>
      </p:pic>
    </p:spTree>
    <p:extLst>
      <p:ext uri="{BB962C8B-B14F-4D97-AF65-F5344CB8AC3E}">
        <p14:creationId xmlns:p14="http://schemas.microsoft.com/office/powerpoint/2010/main" xmlns="" val="30971754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idx="4294967295"/>
          </p:nvPr>
        </p:nvSpPr>
        <p:spPr>
          <a:xfrm>
            <a:off x="0" y="0"/>
            <a:ext cx="9144000" cy="1041400"/>
          </a:xfrm>
          <a:gradFill rotWithShape="1">
            <a:gsLst>
              <a:gs pos="0">
                <a:srgbClr val="414393">
                  <a:gamma/>
                  <a:tint val="38039"/>
                  <a:invGamma/>
                </a:srgbClr>
              </a:gs>
              <a:gs pos="100000">
                <a:srgbClr val="414393"/>
              </a:gs>
            </a:gsLst>
            <a:lin ang="5400000" scaled="1"/>
          </a:gradFill>
          <a:ln cap="flat" algn="ctr">
            <a:solidFill>
              <a:srgbClr val="003366"/>
            </a:solidFill>
            <a:headEnd type="none" w="med" len="med"/>
            <a:tailEnd type="none" w="med" len="med"/>
          </a:ln>
        </p:spPr>
        <p:txBody>
          <a:bodyPr/>
          <a:lstStyle/>
          <a:p>
            <a:pPr eaLnBrk="1" hangingPunct="1">
              <a:defRPr/>
            </a:pPr>
            <a:r>
              <a:rPr lang="en-US" sz="4000" b="0" dirty="0" smtClean="0">
                <a:solidFill>
                  <a:schemeClr val="tx1"/>
                </a:solidFill>
                <a:effectLst>
                  <a:outerShdw blurRad="38100" dist="38100" dir="2700000" algn="tl">
                    <a:srgbClr val="000000"/>
                  </a:outerShdw>
                </a:effectLst>
                <a:latin typeface="Calibri" pitchFamily="34" charset="0"/>
              </a:rPr>
              <a:t>OTROS TRABAJOS EXPERIMENTALES</a:t>
            </a:r>
          </a:p>
        </p:txBody>
      </p:sp>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29532" t="24609" r="29532" b="49219"/>
          <a:stretch>
            <a:fillRect/>
          </a:stretch>
        </p:blipFill>
        <p:spPr bwMode="auto">
          <a:xfrm>
            <a:off x="0" y="6327775"/>
            <a:ext cx="1108075"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6" name="Rectangle 4"/>
          <p:cNvSpPr>
            <a:spLocks noChangeArrowheads="1"/>
          </p:cNvSpPr>
          <p:nvPr/>
        </p:nvSpPr>
        <p:spPr bwMode="auto">
          <a:xfrm>
            <a:off x="1200150" y="6340475"/>
            <a:ext cx="6575425"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r>
              <a:rPr lang="en-US" sz="1400">
                <a:solidFill>
                  <a:srgbClr val="414393"/>
                </a:solidFill>
                <a:latin typeface="Lucida Sans Unicode" pitchFamily="34" charset="0"/>
              </a:rPr>
              <a:t>Universidad Nacional de Córdoba – FCEFyN</a:t>
            </a:r>
          </a:p>
          <a:p>
            <a:r>
              <a:rPr lang="en-US" sz="1400">
                <a:solidFill>
                  <a:srgbClr val="414393"/>
                </a:solidFill>
                <a:latin typeface="Lucida Sans Unicode" pitchFamily="34" charset="0"/>
              </a:rPr>
              <a:t>Descripción Experimental de la Turbulencia</a:t>
            </a:r>
          </a:p>
        </p:txBody>
      </p:sp>
      <p:sp>
        <p:nvSpPr>
          <p:cNvPr id="18437" name="Line 5"/>
          <p:cNvSpPr>
            <a:spLocks noChangeShapeType="1"/>
          </p:cNvSpPr>
          <p:nvPr/>
        </p:nvSpPr>
        <p:spPr bwMode="auto">
          <a:xfrm>
            <a:off x="0" y="6299200"/>
            <a:ext cx="9144000" cy="0"/>
          </a:xfrm>
          <a:prstGeom prst="line">
            <a:avLst/>
          </a:prstGeom>
          <a:noFill/>
          <a:ln w="38100">
            <a:solidFill>
              <a:srgbClr val="000080"/>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8438" name="Rectangle 6"/>
          <p:cNvSpPr>
            <a:spLocks noChangeArrowheads="1"/>
          </p:cNvSpPr>
          <p:nvPr/>
        </p:nvSpPr>
        <p:spPr bwMode="auto">
          <a:xfrm>
            <a:off x="93663" y="1095375"/>
            <a:ext cx="8485187" cy="4973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ctr">
              <a:spcBef>
                <a:spcPct val="20000"/>
              </a:spcBef>
              <a:buClr>
                <a:schemeClr val="hlink"/>
              </a:buClr>
              <a:buSzPct val="70000"/>
              <a:buFont typeface="Wingdings" pitchFamily="2" charset="2"/>
              <a:buNone/>
            </a:pPr>
            <a:r>
              <a:rPr lang="es-ES" sz="2800" b="1" u="sng" dirty="0" smtClean="0">
                <a:solidFill>
                  <a:srgbClr val="FF0000"/>
                </a:solidFill>
                <a:latin typeface="Calibri" pitchFamily="34" charset="0"/>
              </a:rPr>
              <a:t>Cuantificación de los caudales de flujo en el </a:t>
            </a:r>
            <a:r>
              <a:rPr lang="es-ES" sz="2800" b="1" u="sng" dirty="0">
                <a:solidFill>
                  <a:srgbClr val="FF0000"/>
                </a:solidFill>
                <a:latin typeface="Calibri" pitchFamily="34" charset="0"/>
              </a:rPr>
              <a:t>río </a:t>
            </a:r>
            <a:r>
              <a:rPr lang="es-ES" sz="2800" b="1" u="sng" dirty="0" err="1" smtClean="0">
                <a:solidFill>
                  <a:srgbClr val="FF0000"/>
                </a:solidFill>
                <a:latin typeface="Calibri" pitchFamily="34" charset="0"/>
              </a:rPr>
              <a:t>Suquia</a:t>
            </a:r>
            <a:r>
              <a:rPr lang="es-ES" sz="2800" b="1" u="sng" dirty="0" smtClean="0">
                <a:solidFill>
                  <a:srgbClr val="FF0000"/>
                </a:solidFill>
                <a:latin typeface="Calibri" pitchFamily="34" charset="0"/>
              </a:rPr>
              <a:t> aguas arriba del </a:t>
            </a:r>
            <a:r>
              <a:rPr lang="es-ES" sz="2800" b="1" u="sng" dirty="0" err="1" smtClean="0">
                <a:solidFill>
                  <a:srgbClr val="FF0000"/>
                </a:solidFill>
                <a:latin typeface="Calibri" pitchFamily="34" charset="0"/>
              </a:rPr>
              <a:t>Diquesito</a:t>
            </a:r>
            <a:endParaRPr lang="en-US" sz="2800" dirty="0">
              <a:solidFill>
                <a:srgbClr val="000000"/>
              </a:solidFill>
              <a:latin typeface="Calibri" pitchFamily="34" charset="0"/>
            </a:endParaRPr>
          </a:p>
          <a:p>
            <a:pPr marL="342900" indent="-342900">
              <a:spcBef>
                <a:spcPct val="20000"/>
              </a:spcBef>
              <a:buClr>
                <a:schemeClr val="hlink"/>
              </a:buClr>
              <a:buSzPct val="70000"/>
              <a:buFont typeface="Wingdings" pitchFamily="2" charset="2"/>
              <a:buChar char="n"/>
            </a:pPr>
            <a:endParaRPr lang="en-US" sz="2800" dirty="0">
              <a:solidFill>
                <a:srgbClr val="000000"/>
              </a:solidFill>
              <a:latin typeface="Calibri"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03203" y="2336802"/>
            <a:ext cx="4267200" cy="320040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572000" y="2312193"/>
            <a:ext cx="4267200" cy="3200400"/>
          </a:xfrm>
          <a:prstGeom prst="rect">
            <a:avLst/>
          </a:prstGeom>
        </p:spPr>
      </p:pic>
    </p:spTree>
    <p:extLst>
      <p:ext uri="{BB962C8B-B14F-4D97-AF65-F5344CB8AC3E}">
        <p14:creationId xmlns:p14="http://schemas.microsoft.com/office/powerpoint/2010/main" xmlns="" val="29185966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idx="4294967295"/>
          </p:nvPr>
        </p:nvSpPr>
        <p:spPr>
          <a:xfrm>
            <a:off x="0" y="0"/>
            <a:ext cx="9144000" cy="1041400"/>
          </a:xfrm>
          <a:gradFill rotWithShape="1">
            <a:gsLst>
              <a:gs pos="0">
                <a:srgbClr val="414393">
                  <a:gamma/>
                  <a:tint val="38039"/>
                  <a:invGamma/>
                </a:srgbClr>
              </a:gs>
              <a:gs pos="100000">
                <a:srgbClr val="414393"/>
              </a:gs>
            </a:gsLst>
            <a:lin ang="5400000" scaled="1"/>
          </a:gradFill>
          <a:ln cap="flat" algn="ctr">
            <a:solidFill>
              <a:srgbClr val="003366"/>
            </a:solidFill>
            <a:headEnd type="none" w="med" len="med"/>
            <a:tailEnd type="none" w="med" len="med"/>
          </a:ln>
        </p:spPr>
        <p:txBody>
          <a:bodyPr/>
          <a:lstStyle/>
          <a:p>
            <a:pPr eaLnBrk="1" hangingPunct="1">
              <a:defRPr/>
            </a:pPr>
            <a:r>
              <a:rPr lang="en-US" sz="4000" b="0" dirty="0" smtClean="0">
                <a:solidFill>
                  <a:schemeClr val="tx1"/>
                </a:solidFill>
                <a:effectLst>
                  <a:outerShdw blurRad="38100" dist="38100" dir="2700000" algn="tl">
                    <a:srgbClr val="000000"/>
                  </a:outerShdw>
                </a:effectLst>
                <a:latin typeface="Calibri" pitchFamily="34" charset="0"/>
              </a:rPr>
              <a:t>OTROS TRABAJOS EXPERIMENTALES</a:t>
            </a:r>
          </a:p>
        </p:txBody>
      </p:sp>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29532" t="24609" r="29532" b="49219"/>
          <a:stretch>
            <a:fillRect/>
          </a:stretch>
        </p:blipFill>
        <p:spPr bwMode="auto">
          <a:xfrm>
            <a:off x="0" y="6327775"/>
            <a:ext cx="1108075"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6" name="Rectangle 4"/>
          <p:cNvSpPr>
            <a:spLocks noChangeArrowheads="1"/>
          </p:cNvSpPr>
          <p:nvPr/>
        </p:nvSpPr>
        <p:spPr bwMode="auto">
          <a:xfrm>
            <a:off x="1200150" y="6340475"/>
            <a:ext cx="6575425"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r>
              <a:rPr lang="en-US" sz="1400">
                <a:solidFill>
                  <a:srgbClr val="414393"/>
                </a:solidFill>
                <a:latin typeface="Lucida Sans Unicode" pitchFamily="34" charset="0"/>
              </a:rPr>
              <a:t>Universidad Nacional de Córdoba – FCEFyN</a:t>
            </a:r>
          </a:p>
          <a:p>
            <a:r>
              <a:rPr lang="en-US" sz="1400">
                <a:solidFill>
                  <a:srgbClr val="414393"/>
                </a:solidFill>
                <a:latin typeface="Lucida Sans Unicode" pitchFamily="34" charset="0"/>
              </a:rPr>
              <a:t>Descripción Experimental de la Turbulencia</a:t>
            </a:r>
          </a:p>
        </p:txBody>
      </p:sp>
      <p:sp>
        <p:nvSpPr>
          <p:cNvPr id="18437" name="Line 5"/>
          <p:cNvSpPr>
            <a:spLocks noChangeShapeType="1"/>
          </p:cNvSpPr>
          <p:nvPr/>
        </p:nvSpPr>
        <p:spPr bwMode="auto">
          <a:xfrm>
            <a:off x="0" y="6299200"/>
            <a:ext cx="9144000" cy="0"/>
          </a:xfrm>
          <a:prstGeom prst="line">
            <a:avLst/>
          </a:prstGeom>
          <a:noFill/>
          <a:ln w="38100">
            <a:solidFill>
              <a:srgbClr val="000080"/>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8438" name="Rectangle 6"/>
          <p:cNvSpPr>
            <a:spLocks noChangeArrowheads="1"/>
          </p:cNvSpPr>
          <p:nvPr/>
        </p:nvSpPr>
        <p:spPr bwMode="auto">
          <a:xfrm>
            <a:off x="93663" y="1095375"/>
            <a:ext cx="8485187" cy="4973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ctr">
              <a:spcBef>
                <a:spcPct val="20000"/>
              </a:spcBef>
              <a:buClr>
                <a:schemeClr val="hlink"/>
              </a:buClr>
              <a:buSzPct val="70000"/>
              <a:buFont typeface="Wingdings" pitchFamily="2" charset="2"/>
              <a:buNone/>
            </a:pPr>
            <a:r>
              <a:rPr lang="es-ES" sz="2800" b="1" u="sng" dirty="0" smtClean="0">
                <a:solidFill>
                  <a:srgbClr val="FF0000"/>
                </a:solidFill>
                <a:latin typeface="Calibri" pitchFamily="34" charset="0"/>
              </a:rPr>
              <a:t>Cuantificación de los caudales de flujo en el </a:t>
            </a:r>
            <a:r>
              <a:rPr lang="es-ES" sz="2800" b="1" u="sng" dirty="0">
                <a:solidFill>
                  <a:srgbClr val="FF0000"/>
                </a:solidFill>
                <a:latin typeface="Calibri" pitchFamily="34" charset="0"/>
              </a:rPr>
              <a:t>río </a:t>
            </a:r>
            <a:r>
              <a:rPr lang="es-ES" sz="2800" b="1" u="sng" dirty="0" err="1" smtClean="0">
                <a:solidFill>
                  <a:srgbClr val="FF0000"/>
                </a:solidFill>
                <a:latin typeface="Calibri" pitchFamily="34" charset="0"/>
              </a:rPr>
              <a:t>Suquia</a:t>
            </a:r>
            <a:r>
              <a:rPr lang="es-ES" sz="2800" b="1" u="sng" dirty="0" smtClean="0">
                <a:solidFill>
                  <a:srgbClr val="FF0000"/>
                </a:solidFill>
                <a:latin typeface="Calibri" pitchFamily="34" charset="0"/>
              </a:rPr>
              <a:t> aguas arriba del </a:t>
            </a:r>
            <a:r>
              <a:rPr lang="es-ES" sz="2800" b="1" u="sng" dirty="0" err="1" smtClean="0">
                <a:solidFill>
                  <a:srgbClr val="FF0000"/>
                </a:solidFill>
                <a:latin typeface="Calibri" pitchFamily="34" charset="0"/>
              </a:rPr>
              <a:t>Diquesito</a:t>
            </a:r>
            <a:endParaRPr lang="en-US" sz="2800" dirty="0">
              <a:solidFill>
                <a:srgbClr val="000000"/>
              </a:solidFill>
              <a:latin typeface="Calibri" pitchFamily="34" charset="0"/>
            </a:endParaRPr>
          </a:p>
          <a:p>
            <a:pPr marL="342900" indent="-342900">
              <a:spcBef>
                <a:spcPct val="20000"/>
              </a:spcBef>
              <a:buClr>
                <a:schemeClr val="hlink"/>
              </a:buClr>
              <a:buSzPct val="70000"/>
              <a:buFont typeface="Wingdings" pitchFamily="2" charset="2"/>
              <a:buChar char="n"/>
            </a:pPr>
            <a:endParaRPr lang="en-US" sz="2800" dirty="0">
              <a:solidFill>
                <a:srgbClr val="000000"/>
              </a:solidFill>
              <a:latin typeface="Calibri" pitchFamily="34" charset="0"/>
            </a:endParaRP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251" y="2405062"/>
            <a:ext cx="8963246" cy="228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551162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idx="4294967295"/>
          </p:nvPr>
        </p:nvSpPr>
        <p:spPr>
          <a:xfrm>
            <a:off x="0" y="0"/>
            <a:ext cx="9144000" cy="1041400"/>
          </a:xfrm>
          <a:gradFill rotWithShape="1">
            <a:gsLst>
              <a:gs pos="0">
                <a:srgbClr val="414393">
                  <a:gamma/>
                  <a:tint val="38039"/>
                  <a:invGamma/>
                </a:srgbClr>
              </a:gs>
              <a:gs pos="100000">
                <a:srgbClr val="414393"/>
              </a:gs>
            </a:gsLst>
            <a:lin ang="5400000" scaled="1"/>
          </a:gradFill>
          <a:ln cap="flat" algn="ctr">
            <a:solidFill>
              <a:srgbClr val="003366"/>
            </a:solidFill>
            <a:headEnd type="none" w="med" len="med"/>
            <a:tailEnd type="none" w="med" len="med"/>
          </a:ln>
        </p:spPr>
        <p:txBody>
          <a:bodyPr/>
          <a:lstStyle/>
          <a:p>
            <a:pPr eaLnBrk="1" hangingPunct="1">
              <a:defRPr/>
            </a:pPr>
            <a:r>
              <a:rPr lang="es-AR" sz="4000" b="0" noProof="1" smtClean="0">
                <a:solidFill>
                  <a:schemeClr val="tx1"/>
                </a:solidFill>
                <a:effectLst>
                  <a:outerShdw blurRad="38100" dist="38100" dir="2700000" algn="tl">
                    <a:srgbClr val="000000"/>
                  </a:outerShdw>
                </a:effectLst>
                <a:latin typeface="Calibri" pitchFamily="34" charset="0"/>
              </a:rPr>
              <a:t>CONCLUSIONES</a:t>
            </a:r>
          </a:p>
        </p:txBody>
      </p:sp>
      <p:pic>
        <p:nvPicPr>
          <p:cNvPr id="2253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29532" t="24609" r="29532" b="49219"/>
          <a:stretch>
            <a:fillRect/>
          </a:stretch>
        </p:blipFill>
        <p:spPr bwMode="auto">
          <a:xfrm>
            <a:off x="0" y="6327775"/>
            <a:ext cx="1108075"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2" name="Rectangle 4"/>
          <p:cNvSpPr>
            <a:spLocks noChangeArrowheads="1"/>
          </p:cNvSpPr>
          <p:nvPr/>
        </p:nvSpPr>
        <p:spPr bwMode="auto">
          <a:xfrm>
            <a:off x="1200150" y="6340475"/>
            <a:ext cx="6575425"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r>
              <a:rPr lang="en-US" sz="1400">
                <a:solidFill>
                  <a:srgbClr val="414393"/>
                </a:solidFill>
                <a:latin typeface="Lucida Sans Unicode" pitchFamily="34" charset="0"/>
              </a:rPr>
              <a:t>Universidad Nacional de Córdoba – FCEFyN</a:t>
            </a:r>
          </a:p>
          <a:p>
            <a:r>
              <a:rPr lang="en-US" sz="1400">
                <a:solidFill>
                  <a:srgbClr val="414393"/>
                </a:solidFill>
                <a:latin typeface="Lucida Sans Unicode" pitchFamily="34" charset="0"/>
              </a:rPr>
              <a:t>Descripción Experimental de la Turbulencia</a:t>
            </a:r>
          </a:p>
        </p:txBody>
      </p:sp>
      <p:sp>
        <p:nvSpPr>
          <p:cNvPr id="22533" name="Line 5"/>
          <p:cNvSpPr>
            <a:spLocks noChangeShapeType="1"/>
          </p:cNvSpPr>
          <p:nvPr/>
        </p:nvSpPr>
        <p:spPr bwMode="auto">
          <a:xfrm>
            <a:off x="0" y="6299200"/>
            <a:ext cx="9144000" cy="0"/>
          </a:xfrm>
          <a:prstGeom prst="line">
            <a:avLst/>
          </a:prstGeom>
          <a:noFill/>
          <a:ln w="38100">
            <a:solidFill>
              <a:srgbClr val="000080"/>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22534" name="Rectangle 6"/>
          <p:cNvSpPr>
            <a:spLocks noChangeArrowheads="1"/>
          </p:cNvSpPr>
          <p:nvPr/>
        </p:nvSpPr>
        <p:spPr bwMode="auto">
          <a:xfrm>
            <a:off x="-188913" y="1095375"/>
            <a:ext cx="9144001" cy="35363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1066800" lvl="1" indent="-609600" algn="just" eaLnBrk="0" hangingPunct="0">
              <a:lnSpc>
                <a:spcPct val="90000"/>
              </a:lnSpc>
              <a:spcBef>
                <a:spcPct val="60000"/>
              </a:spcBef>
              <a:buFontTx/>
              <a:buChar char="•"/>
            </a:pPr>
            <a:r>
              <a:rPr lang="es-ES" sz="2200" dirty="0">
                <a:solidFill>
                  <a:srgbClr val="002060"/>
                </a:solidFill>
                <a:latin typeface="Cambria" pitchFamily="18" charset="0"/>
              </a:rPr>
              <a:t>Los resultados obtenidos muestran una satisfactoria evaluación experimental del Perfilador de Corriente Acústico </a:t>
            </a:r>
            <a:r>
              <a:rPr lang="es-ES" sz="2200" dirty="0" err="1">
                <a:solidFill>
                  <a:srgbClr val="002060"/>
                </a:solidFill>
                <a:latin typeface="Cambria" pitchFamily="18" charset="0"/>
              </a:rPr>
              <a:t>Doppler</a:t>
            </a:r>
            <a:r>
              <a:rPr lang="es-ES" sz="2200" dirty="0">
                <a:solidFill>
                  <a:srgbClr val="002060"/>
                </a:solidFill>
                <a:latin typeface="Cambria" pitchFamily="18" charset="0"/>
              </a:rPr>
              <a:t> (ADP) “</a:t>
            </a:r>
            <a:r>
              <a:rPr lang="es-ES" sz="2200" dirty="0" err="1">
                <a:solidFill>
                  <a:srgbClr val="002060"/>
                </a:solidFill>
                <a:latin typeface="Cambria" pitchFamily="18" charset="0"/>
              </a:rPr>
              <a:t>RiverSurveyour</a:t>
            </a:r>
            <a:r>
              <a:rPr lang="es-ES" sz="2200" dirty="0">
                <a:solidFill>
                  <a:srgbClr val="002060"/>
                </a:solidFill>
                <a:latin typeface="Cambria" pitchFamily="18" charset="0"/>
              </a:rPr>
              <a:t> S5” recientemente adquirido. </a:t>
            </a:r>
          </a:p>
          <a:p>
            <a:pPr marL="1066800" lvl="1" indent="-609600" algn="just" eaLnBrk="0" hangingPunct="0">
              <a:lnSpc>
                <a:spcPct val="90000"/>
              </a:lnSpc>
              <a:spcBef>
                <a:spcPct val="60000"/>
              </a:spcBef>
              <a:buFontTx/>
              <a:buChar char="•"/>
            </a:pPr>
            <a:endParaRPr lang="es-ES" sz="2200" dirty="0">
              <a:solidFill>
                <a:srgbClr val="002060"/>
              </a:solidFill>
              <a:latin typeface="Cambria" pitchFamily="18" charset="0"/>
            </a:endParaRPr>
          </a:p>
          <a:p>
            <a:pPr marL="1066800" lvl="1" indent="-609600" algn="just" eaLnBrk="0" hangingPunct="0">
              <a:lnSpc>
                <a:spcPct val="90000"/>
              </a:lnSpc>
              <a:spcBef>
                <a:spcPct val="60000"/>
              </a:spcBef>
              <a:buFontTx/>
              <a:buChar char="•"/>
            </a:pPr>
            <a:r>
              <a:rPr lang="es-ES" sz="2200" dirty="0">
                <a:solidFill>
                  <a:srgbClr val="002060"/>
                </a:solidFill>
                <a:latin typeface="Cambria" pitchFamily="18" charset="0"/>
              </a:rPr>
              <a:t>La diferencia porcentual en el valor estimado de caudal con el </a:t>
            </a:r>
            <a:r>
              <a:rPr lang="es-ES" sz="2200" dirty="0" smtClean="0">
                <a:solidFill>
                  <a:srgbClr val="002060"/>
                </a:solidFill>
                <a:latin typeface="Cambria" pitchFamily="18" charset="0"/>
              </a:rPr>
              <a:t>ADP durante su evaluación experimental, tomando </a:t>
            </a:r>
            <a:r>
              <a:rPr lang="es-ES" sz="2200" dirty="0">
                <a:solidFill>
                  <a:srgbClr val="002060"/>
                </a:solidFill>
                <a:latin typeface="Cambria" pitchFamily="18" charset="0"/>
              </a:rPr>
              <a:t>como referencia el valor reportado por el sistema de aforo de la planta, fue menor al 5% en todas las campañas. </a:t>
            </a:r>
            <a:endParaRPr lang="es-AR" sz="2600" dirty="0">
              <a:solidFill>
                <a:srgbClr val="002060"/>
              </a:solidFill>
              <a:latin typeface="Cambria" pitchFamily="18" charset="0"/>
            </a:endParaRPr>
          </a:p>
          <a:p>
            <a:pPr marL="1066800" lvl="1" indent="-609600" algn="just" eaLnBrk="0" hangingPunct="0">
              <a:lnSpc>
                <a:spcPct val="90000"/>
              </a:lnSpc>
              <a:spcBef>
                <a:spcPct val="60000"/>
              </a:spcBef>
              <a:buFontTx/>
              <a:buChar char="•"/>
            </a:pPr>
            <a:endParaRPr lang="es-AR" sz="2600" dirty="0">
              <a:solidFill>
                <a:srgbClr val="002060"/>
              </a:solidFill>
              <a:latin typeface="Cambria"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idx="4294967295"/>
          </p:nvPr>
        </p:nvSpPr>
        <p:spPr>
          <a:xfrm>
            <a:off x="0" y="0"/>
            <a:ext cx="9144000" cy="1041400"/>
          </a:xfrm>
          <a:gradFill rotWithShape="1">
            <a:gsLst>
              <a:gs pos="0">
                <a:srgbClr val="414393">
                  <a:gamma/>
                  <a:tint val="38039"/>
                  <a:invGamma/>
                </a:srgbClr>
              </a:gs>
              <a:gs pos="100000">
                <a:srgbClr val="414393"/>
              </a:gs>
            </a:gsLst>
            <a:lin ang="5400000" scaled="1"/>
          </a:gradFill>
          <a:ln cap="flat" algn="ctr">
            <a:solidFill>
              <a:srgbClr val="003366"/>
            </a:solidFill>
            <a:headEnd type="none" w="med" len="med"/>
            <a:tailEnd type="none" w="med" len="med"/>
          </a:ln>
        </p:spPr>
        <p:txBody>
          <a:bodyPr/>
          <a:lstStyle/>
          <a:p>
            <a:pPr eaLnBrk="1" hangingPunct="1">
              <a:defRPr/>
            </a:pPr>
            <a:endParaRPr lang="en-US" sz="4000" b="0" dirty="0" smtClean="0">
              <a:solidFill>
                <a:schemeClr val="tx1"/>
              </a:solidFill>
              <a:effectLst>
                <a:outerShdw blurRad="38100" dist="38100" dir="2700000" algn="tl">
                  <a:srgbClr val="000000"/>
                </a:outerShdw>
              </a:effectLst>
              <a:latin typeface="Calibri" pitchFamily="34" charset="0"/>
            </a:endParaRPr>
          </a:p>
        </p:txBody>
      </p:sp>
      <p:sp>
        <p:nvSpPr>
          <p:cNvPr id="23555" name="Rectangle 4"/>
          <p:cNvSpPr>
            <a:spLocks noChangeArrowheads="1"/>
          </p:cNvSpPr>
          <p:nvPr/>
        </p:nvSpPr>
        <p:spPr bwMode="auto">
          <a:xfrm>
            <a:off x="0" y="6553200"/>
            <a:ext cx="81565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r>
              <a:rPr lang="en-US" sz="1400">
                <a:solidFill>
                  <a:srgbClr val="414393"/>
                </a:solidFill>
                <a:latin typeface="Lucida Sans Unicode" pitchFamily="34" charset="0"/>
              </a:rPr>
              <a:t>DETu (</a:t>
            </a:r>
            <a:r>
              <a:rPr lang="en-US" sz="1400">
                <a:solidFill>
                  <a:srgbClr val="414393"/>
                </a:solidFill>
              </a:rPr>
              <a:t>Descripción Experimental de la Turbulencia</a:t>
            </a:r>
            <a:r>
              <a:rPr lang="en-US" sz="1400">
                <a:solidFill>
                  <a:srgbClr val="414393"/>
                </a:solidFill>
                <a:latin typeface="Lucida Sans Unicode" pitchFamily="34" charset="0"/>
              </a:rPr>
              <a:t>), Universidad Nacional de Córdoba, FCEFyN</a:t>
            </a:r>
          </a:p>
        </p:txBody>
      </p:sp>
      <p:sp>
        <p:nvSpPr>
          <p:cNvPr id="23556" name="Rectangle 4"/>
          <p:cNvSpPr>
            <a:spLocks noChangeArrowheads="1"/>
          </p:cNvSpPr>
          <p:nvPr/>
        </p:nvSpPr>
        <p:spPr bwMode="auto">
          <a:xfrm>
            <a:off x="188913" y="3527425"/>
            <a:ext cx="8723312"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lnSpc>
                <a:spcPct val="90000"/>
              </a:lnSpc>
              <a:spcBef>
                <a:spcPct val="60000"/>
              </a:spcBef>
            </a:pPr>
            <a:r>
              <a:rPr lang="es-ES" sz="4400">
                <a:solidFill>
                  <a:srgbClr val="002060"/>
                </a:solidFill>
                <a:latin typeface="Cambria" pitchFamily="18" charset="0"/>
              </a:rPr>
              <a:t>MUCHAS GRACIAS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idx="4294967295"/>
          </p:nvPr>
        </p:nvSpPr>
        <p:spPr>
          <a:xfrm>
            <a:off x="0" y="0"/>
            <a:ext cx="9144000" cy="1041400"/>
          </a:xfrm>
          <a:gradFill rotWithShape="1">
            <a:gsLst>
              <a:gs pos="0">
                <a:srgbClr val="414393">
                  <a:gamma/>
                  <a:tint val="38039"/>
                  <a:invGamma/>
                </a:srgbClr>
              </a:gs>
              <a:gs pos="100000">
                <a:srgbClr val="414393"/>
              </a:gs>
            </a:gsLst>
            <a:lin ang="5400000" scaled="1"/>
          </a:gradFill>
          <a:ln cap="flat" algn="ctr">
            <a:solidFill>
              <a:srgbClr val="003366"/>
            </a:solidFill>
            <a:headEnd type="none" w="med" len="med"/>
            <a:tailEnd type="none" w="med" len="med"/>
          </a:ln>
        </p:spPr>
        <p:txBody>
          <a:bodyPr/>
          <a:lstStyle/>
          <a:p>
            <a:pPr eaLnBrk="1" hangingPunct="1">
              <a:defRPr/>
            </a:pPr>
            <a:r>
              <a:rPr lang="en-US" sz="4000" b="0" dirty="0" smtClean="0">
                <a:solidFill>
                  <a:schemeClr val="tx1"/>
                </a:solidFill>
                <a:effectLst>
                  <a:outerShdw blurRad="38100" dist="38100" dir="2700000" algn="tl">
                    <a:srgbClr val="000000"/>
                  </a:outerShdw>
                </a:effectLst>
                <a:latin typeface="Calibri" pitchFamily="34" charset="0"/>
              </a:rPr>
              <a:t>INTRODUCCIÓN</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29532" t="24609" r="29532" b="49219"/>
          <a:stretch>
            <a:fillRect/>
          </a:stretch>
        </p:blipFill>
        <p:spPr bwMode="auto">
          <a:xfrm>
            <a:off x="0" y="6327775"/>
            <a:ext cx="1108075"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Rectangle 4"/>
          <p:cNvSpPr>
            <a:spLocks noChangeArrowheads="1"/>
          </p:cNvSpPr>
          <p:nvPr/>
        </p:nvSpPr>
        <p:spPr bwMode="auto">
          <a:xfrm>
            <a:off x="1200150" y="6340475"/>
            <a:ext cx="6575425"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r>
              <a:rPr lang="en-US" sz="1400">
                <a:solidFill>
                  <a:srgbClr val="414393"/>
                </a:solidFill>
                <a:latin typeface="Lucida Sans Unicode" pitchFamily="34" charset="0"/>
              </a:rPr>
              <a:t>Universidad Nacional de Córdoba – FCEFyN</a:t>
            </a:r>
          </a:p>
          <a:p>
            <a:r>
              <a:rPr lang="en-US" sz="1400">
                <a:solidFill>
                  <a:srgbClr val="414393"/>
                </a:solidFill>
                <a:latin typeface="Lucida Sans Unicode" pitchFamily="34" charset="0"/>
              </a:rPr>
              <a:t>Descripción Experimental de la Turbulencia</a:t>
            </a:r>
          </a:p>
        </p:txBody>
      </p:sp>
      <p:sp>
        <p:nvSpPr>
          <p:cNvPr id="3077" name="Line 5"/>
          <p:cNvSpPr>
            <a:spLocks noChangeShapeType="1"/>
          </p:cNvSpPr>
          <p:nvPr/>
        </p:nvSpPr>
        <p:spPr bwMode="auto">
          <a:xfrm>
            <a:off x="0" y="6299200"/>
            <a:ext cx="9144000" cy="0"/>
          </a:xfrm>
          <a:prstGeom prst="line">
            <a:avLst/>
          </a:prstGeom>
          <a:noFill/>
          <a:ln w="38100">
            <a:solidFill>
              <a:srgbClr val="000080"/>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81260" name="Text Box 12"/>
          <p:cNvSpPr txBox="1">
            <a:spLocks noChangeArrowheads="1"/>
          </p:cNvSpPr>
          <p:nvPr/>
        </p:nvSpPr>
        <p:spPr bwMode="auto">
          <a:xfrm>
            <a:off x="144463" y="1077913"/>
            <a:ext cx="8912225" cy="3754874"/>
          </a:xfrm>
          <a:prstGeom prst="rect">
            <a:avLst/>
          </a:prstGeom>
          <a:noFill/>
          <a:ln w="9525">
            <a:noFill/>
            <a:miter lim="800000"/>
            <a:headEnd/>
            <a:tailEnd/>
          </a:ln>
          <a:effectLst/>
        </p:spPr>
        <p:txBody>
          <a:bodyPr>
            <a:spAutoFit/>
          </a:bodyPr>
          <a:lstStyle/>
          <a:p>
            <a:pPr algn="just">
              <a:spcBef>
                <a:spcPct val="50000"/>
              </a:spcBef>
              <a:buClr>
                <a:srgbClr val="0000CC"/>
              </a:buClr>
              <a:defRPr/>
            </a:pPr>
            <a:endParaRPr lang="es-ES" sz="2800" dirty="0" smtClean="0">
              <a:solidFill>
                <a:srgbClr val="002060"/>
              </a:solidFill>
              <a:latin typeface="Calibri" pitchFamily="34" charset="0"/>
              <a:cs typeface="+mn-cs"/>
            </a:endParaRPr>
          </a:p>
          <a:p>
            <a:pPr algn="ctr">
              <a:spcBef>
                <a:spcPct val="50000"/>
              </a:spcBef>
              <a:buClr>
                <a:srgbClr val="0000CC"/>
              </a:buClr>
              <a:defRPr/>
            </a:pPr>
            <a:r>
              <a:rPr lang="es-ES" sz="2800" b="1" u="sng" dirty="0" smtClean="0">
                <a:solidFill>
                  <a:srgbClr val="002060"/>
                </a:solidFill>
                <a:latin typeface="Calibri" pitchFamily="34" charset="0"/>
                <a:cs typeface="+mn-cs"/>
              </a:rPr>
              <a:t>Cuantificación del Recurso Hídrico:</a:t>
            </a:r>
          </a:p>
          <a:p>
            <a:pPr algn="just">
              <a:spcBef>
                <a:spcPct val="50000"/>
              </a:spcBef>
              <a:buClr>
                <a:srgbClr val="0000CC"/>
              </a:buClr>
              <a:defRPr/>
            </a:pPr>
            <a:endParaRPr lang="es-ES" sz="2800" dirty="0">
              <a:solidFill>
                <a:srgbClr val="002060"/>
              </a:solidFill>
              <a:latin typeface="Calibri" pitchFamily="34" charset="0"/>
              <a:cs typeface="+mn-cs"/>
            </a:endParaRPr>
          </a:p>
          <a:p>
            <a:pPr algn="just">
              <a:spcBef>
                <a:spcPct val="50000"/>
              </a:spcBef>
              <a:buClr>
                <a:srgbClr val="0000CC"/>
              </a:buClr>
              <a:defRPr/>
            </a:pPr>
            <a:r>
              <a:rPr lang="es-ES" sz="2800" dirty="0" smtClean="0">
                <a:solidFill>
                  <a:srgbClr val="002060"/>
                </a:solidFill>
                <a:latin typeface="Calibri" pitchFamily="34" charset="0"/>
                <a:cs typeface="+mn-cs"/>
              </a:rPr>
              <a:t>Superficial (ríos, canales, embalses, etc.): </a:t>
            </a:r>
          </a:p>
          <a:p>
            <a:pPr algn="just">
              <a:spcBef>
                <a:spcPct val="50000"/>
              </a:spcBef>
              <a:buClr>
                <a:srgbClr val="0000CC"/>
              </a:buClr>
              <a:defRPr/>
            </a:pPr>
            <a:endParaRPr lang="es-ES" sz="2800" dirty="0">
              <a:solidFill>
                <a:srgbClr val="002060"/>
              </a:solidFill>
              <a:latin typeface="Calibri" pitchFamily="34" charset="0"/>
              <a:cs typeface="+mn-cs"/>
            </a:endParaRPr>
          </a:p>
          <a:p>
            <a:pPr algn="just">
              <a:spcBef>
                <a:spcPct val="50000"/>
              </a:spcBef>
              <a:buClr>
                <a:srgbClr val="0000CC"/>
              </a:buClr>
              <a:defRPr/>
            </a:pPr>
            <a:r>
              <a:rPr lang="es-ES" sz="2800" dirty="0" smtClean="0">
                <a:solidFill>
                  <a:srgbClr val="002060"/>
                </a:solidFill>
                <a:latin typeface="Calibri" pitchFamily="34" charset="0"/>
                <a:cs typeface="+mn-cs"/>
              </a:rPr>
              <a:t>Subterráneo</a:t>
            </a:r>
            <a:endParaRPr lang="es-ES" sz="2800" dirty="0">
              <a:solidFill>
                <a:srgbClr val="002060"/>
              </a:solidFill>
              <a:latin typeface="Calibri" pitchFamily="34" charset="0"/>
              <a:cs typeface="+mn-cs"/>
            </a:endParaRPr>
          </a:p>
        </p:txBody>
      </p:sp>
      <p:sp>
        <p:nvSpPr>
          <p:cNvPr id="2" name="Rectangle 1"/>
          <p:cNvSpPr/>
          <p:nvPr/>
        </p:nvSpPr>
        <p:spPr>
          <a:xfrm>
            <a:off x="144463" y="2955350"/>
            <a:ext cx="6430508" cy="78933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94507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idx="4294967295"/>
          </p:nvPr>
        </p:nvSpPr>
        <p:spPr>
          <a:xfrm>
            <a:off x="0" y="0"/>
            <a:ext cx="9144000" cy="1041400"/>
          </a:xfrm>
          <a:gradFill rotWithShape="1">
            <a:gsLst>
              <a:gs pos="0">
                <a:srgbClr val="414393">
                  <a:gamma/>
                  <a:tint val="38039"/>
                  <a:invGamma/>
                </a:srgbClr>
              </a:gs>
              <a:gs pos="100000">
                <a:srgbClr val="414393"/>
              </a:gs>
            </a:gsLst>
            <a:lin ang="5400000" scaled="1"/>
          </a:gradFill>
          <a:ln cap="flat" algn="ctr">
            <a:solidFill>
              <a:srgbClr val="003366"/>
            </a:solidFill>
            <a:headEnd type="none" w="med" len="med"/>
            <a:tailEnd type="none" w="med" len="med"/>
          </a:ln>
        </p:spPr>
        <p:txBody>
          <a:bodyPr/>
          <a:lstStyle/>
          <a:p>
            <a:pPr eaLnBrk="1" hangingPunct="1">
              <a:defRPr/>
            </a:pPr>
            <a:r>
              <a:rPr lang="en-US" sz="4000" b="0" dirty="0" smtClean="0">
                <a:solidFill>
                  <a:schemeClr val="tx1"/>
                </a:solidFill>
                <a:effectLst>
                  <a:outerShdw blurRad="38100" dist="38100" dir="2700000" algn="tl">
                    <a:srgbClr val="000000"/>
                  </a:outerShdw>
                </a:effectLst>
                <a:latin typeface="Calibri" pitchFamily="34" charset="0"/>
              </a:rPr>
              <a:t>INTRODUCCIÓN</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29532" t="24609" r="29532" b="49219"/>
          <a:stretch>
            <a:fillRect/>
          </a:stretch>
        </p:blipFill>
        <p:spPr bwMode="auto">
          <a:xfrm>
            <a:off x="0" y="6327775"/>
            <a:ext cx="1108075"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Rectangle 4"/>
          <p:cNvSpPr>
            <a:spLocks noChangeArrowheads="1"/>
          </p:cNvSpPr>
          <p:nvPr/>
        </p:nvSpPr>
        <p:spPr bwMode="auto">
          <a:xfrm>
            <a:off x="1200150" y="6340475"/>
            <a:ext cx="6575425"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r>
              <a:rPr lang="en-US" sz="1400">
                <a:solidFill>
                  <a:srgbClr val="414393"/>
                </a:solidFill>
                <a:latin typeface="Lucida Sans Unicode" pitchFamily="34" charset="0"/>
              </a:rPr>
              <a:t>Universidad Nacional de Córdoba – FCEFyN</a:t>
            </a:r>
          </a:p>
          <a:p>
            <a:r>
              <a:rPr lang="en-US" sz="1400">
                <a:solidFill>
                  <a:srgbClr val="414393"/>
                </a:solidFill>
                <a:latin typeface="Lucida Sans Unicode" pitchFamily="34" charset="0"/>
              </a:rPr>
              <a:t>Descripción Experimental de la Turbulencia</a:t>
            </a:r>
          </a:p>
        </p:txBody>
      </p:sp>
      <p:sp>
        <p:nvSpPr>
          <p:cNvPr id="3077" name="Line 5"/>
          <p:cNvSpPr>
            <a:spLocks noChangeShapeType="1"/>
          </p:cNvSpPr>
          <p:nvPr/>
        </p:nvSpPr>
        <p:spPr bwMode="auto">
          <a:xfrm>
            <a:off x="0" y="6299200"/>
            <a:ext cx="9144000" cy="0"/>
          </a:xfrm>
          <a:prstGeom prst="line">
            <a:avLst/>
          </a:prstGeom>
          <a:noFill/>
          <a:ln w="38100">
            <a:solidFill>
              <a:srgbClr val="000080"/>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81260" name="Text Box 12"/>
          <p:cNvSpPr txBox="1">
            <a:spLocks noChangeArrowheads="1"/>
          </p:cNvSpPr>
          <p:nvPr/>
        </p:nvSpPr>
        <p:spPr bwMode="auto">
          <a:xfrm>
            <a:off x="144463" y="1077913"/>
            <a:ext cx="8912225" cy="5262979"/>
          </a:xfrm>
          <a:prstGeom prst="rect">
            <a:avLst/>
          </a:prstGeom>
          <a:noFill/>
          <a:ln w="9525">
            <a:noFill/>
            <a:miter lim="800000"/>
            <a:headEnd/>
            <a:tailEnd/>
          </a:ln>
          <a:effectLst/>
        </p:spPr>
        <p:txBody>
          <a:bodyPr>
            <a:spAutoFit/>
          </a:bodyPr>
          <a:lstStyle/>
          <a:p>
            <a:pPr algn="just">
              <a:spcBef>
                <a:spcPct val="50000"/>
              </a:spcBef>
              <a:buClr>
                <a:srgbClr val="0000CC"/>
              </a:buClr>
              <a:defRPr/>
            </a:pPr>
            <a:endParaRPr lang="es-ES" sz="2800" dirty="0" smtClean="0">
              <a:solidFill>
                <a:srgbClr val="002060"/>
              </a:solidFill>
              <a:latin typeface="Calibri" pitchFamily="34" charset="0"/>
              <a:cs typeface="+mn-cs"/>
            </a:endParaRPr>
          </a:p>
          <a:p>
            <a:pPr algn="ctr">
              <a:spcBef>
                <a:spcPct val="50000"/>
              </a:spcBef>
              <a:buClr>
                <a:srgbClr val="0000CC"/>
              </a:buClr>
              <a:defRPr/>
            </a:pPr>
            <a:r>
              <a:rPr lang="es-ES" sz="2800" b="1" u="sng" dirty="0" smtClean="0">
                <a:solidFill>
                  <a:srgbClr val="002060"/>
                </a:solidFill>
                <a:latin typeface="Calibri" pitchFamily="34" charset="0"/>
                <a:cs typeface="+mn-cs"/>
              </a:rPr>
              <a:t>Cuantificación del Recurso Hídrico superficial </a:t>
            </a:r>
          </a:p>
          <a:p>
            <a:pPr algn="ctr">
              <a:spcBef>
                <a:spcPct val="50000"/>
              </a:spcBef>
              <a:buClr>
                <a:srgbClr val="0000CC"/>
              </a:buClr>
              <a:defRPr/>
            </a:pPr>
            <a:r>
              <a:rPr lang="es-ES" sz="2800" b="1" u="sng" dirty="0" smtClean="0">
                <a:solidFill>
                  <a:srgbClr val="002060"/>
                </a:solidFill>
                <a:latin typeface="Calibri" pitchFamily="34" charset="0"/>
                <a:cs typeface="+mn-cs"/>
              </a:rPr>
              <a:t>en ríos y canales</a:t>
            </a:r>
          </a:p>
          <a:p>
            <a:pPr algn="just">
              <a:spcBef>
                <a:spcPct val="50000"/>
              </a:spcBef>
              <a:buClr>
                <a:srgbClr val="0000CC"/>
              </a:buClr>
              <a:defRPr/>
            </a:pPr>
            <a:endParaRPr lang="es-ES" sz="2800" dirty="0">
              <a:solidFill>
                <a:srgbClr val="002060"/>
              </a:solidFill>
              <a:latin typeface="Calibri" pitchFamily="34" charset="0"/>
              <a:cs typeface="+mn-cs"/>
            </a:endParaRPr>
          </a:p>
          <a:p>
            <a:pPr algn="just">
              <a:spcBef>
                <a:spcPct val="50000"/>
              </a:spcBef>
              <a:buClr>
                <a:srgbClr val="0000CC"/>
              </a:buClr>
              <a:defRPr/>
            </a:pPr>
            <a:r>
              <a:rPr lang="es-ES" sz="2800" dirty="0" smtClean="0">
                <a:solidFill>
                  <a:srgbClr val="002060"/>
                </a:solidFill>
                <a:latin typeface="Calibri" pitchFamily="34" charset="0"/>
                <a:cs typeface="+mn-cs"/>
              </a:rPr>
              <a:t>Período de aguas bajas:  método de vadeo (molinetes), aforos químicos, etc.</a:t>
            </a:r>
          </a:p>
          <a:p>
            <a:pPr algn="just">
              <a:spcBef>
                <a:spcPct val="50000"/>
              </a:spcBef>
              <a:buClr>
                <a:srgbClr val="0000CC"/>
              </a:buClr>
              <a:defRPr/>
            </a:pPr>
            <a:endParaRPr lang="es-ES" sz="2800" dirty="0">
              <a:solidFill>
                <a:srgbClr val="002060"/>
              </a:solidFill>
              <a:latin typeface="Calibri" pitchFamily="34" charset="0"/>
              <a:cs typeface="+mn-cs"/>
            </a:endParaRPr>
          </a:p>
          <a:p>
            <a:pPr algn="just">
              <a:spcBef>
                <a:spcPct val="50000"/>
              </a:spcBef>
              <a:buClr>
                <a:srgbClr val="0000CC"/>
              </a:buClr>
              <a:defRPr/>
            </a:pPr>
            <a:r>
              <a:rPr lang="es-ES" sz="2800" dirty="0" smtClean="0">
                <a:solidFill>
                  <a:srgbClr val="002060"/>
                </a:solidFill>
                <a:latin typeface="Calibri" pitchFamily="34" charset="0"/>
                <a:cs typeface="+mn-cs"/>
              </a:rPr>
              <a:t>Período de aguas </a:t>
            </a:r>
            <a:r>
              <a:rPr lang="es-ES" sz="2800" dirty="0" smtClean="0">
                <a:solidFill>
                  <a:srgbClr val="002060"/>
                </a:solidFill>
                <a:latin typeface="Calibri" pitchFamily="34" charset="0"/>
                <a:cs typeface="+mn-cs"/>
              </a:rPr>
              <a:t>medias y altas</a:t>
            </a:r>
            <a:r>
              <a:rPr lang="es-ES" sz="2800" dirty="0" smtClean="0">
                <a:solidFill>
                  <a:srgbClr val="002060"/>
                </a:solidFill>
                <a:latin typeface="Calibri" pitchFamily="34" charset="0"/>
                <a:cs typeface="+mn-cs"/>
              </a:rPr>
              <a:t>:  aforos desde </a:t>
            </a:r>
            <a:r>
              <a:rPr lang="es-ES" sz="2800" dirty="0" err="1" smtClean="0">
                <a:solidFill>
                  <a:srgbClr val="002060"/>
                </a:solidFill>
                <a:latin typeface="Calibri" pitchFamily="34" charset="0"/>
                <a:cs typeface="+mn-cs"/>
              </a:rPr>
              <a:t>cablecarriles</a:t>
            </a:r>
            <a:r>
              <a:rPr lang="es-ES" sz="2800" dirty="0" smtClean="0">
                <a:solidFill>
                  <a:srgbClr val="002060"/>
                </a:solidFill>
                <a:latin typeface="Calibri" pitchFamily="34" charset="0"/>
                <a:cs typeface="+mn-cs"/>
              </a:rPr>
              <a:t>, </a:t>
            </a:r>
            <a:r>
              <a:rPr lang="es-ES" sz="2800" b="1" i="1" dirty="0" smtClean="0">
                <a:solidFill>
                  <a:srgbClr val="FF0000"/>
                </a:solidFill>
                <a:latin typeface="Calibri" pitchFamily="34" charset="0"/>
                <a:cs typeface="+mn-cs"/>
              </a:rPr>
              <a:t>Perfiladores acústicos </a:t>
            </a:r>
            <a:r>
              <a:rPr lang="es-ES" sz="2800" b="1" i="1" dirty="0" err="1" smtClean="0">
                <a:solidFill>
                  <a:srgbClr val="FF0000"/>
                </a:solidFill>
                <a:latin typeface="Calibri" pitchFamily="34" charset="0"/>
                <a:cs typeface="+mn-cs"/>
              </a:rPr>
              <a:t>Doppler</a:t>
            </a:r>
            <a:r>
              <a:rPr lang="es-ES" sz="2800" dirty="0" smtClean="0">
                <a:solidFill>
                  <a:srgbClr val="002060"/>
                </a:solidFill>
                <a:latin typeface="Calibri" pitchFamily="34" charset="0"/>
                <a:cs typeface="+mn-cs"/>
              </a:rPr>
              <a:t>, PTV.</a:t>
            </a:r>
            <a:endParaRPr lang="es-ES" sz="2800" dirty="0">
              <a:solidFill>
                <a:srgbClr val="002060"/>
              </a:solidFill>
              <a:latin typeface="Calibri" pitchFamily="34" charset="0"/>
              <a:cs typeface="+mn-cs"/>
            </a:endParaRPr>
          </a:p>
        </p:txBody>
      </p:sp>
      <p:sp>
        <p:nvSpPr>
          <p:cNvPr id="7" name="Rectangle 6"/>
          <p:cNvSpPr/>
          <p:nvPr/>
        </p:nvSpPr>
        <p:spPr>
          <a:xfrm>
            <a:off x="144462" y="5190506"/>
            <a:ext cx="8912225" cy="110869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73289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idx="4294967295"/>
          </p:nvPr>
        </p:nvSpPr>
        <p:spPr>
          <a:xfrm>
            <a:off x="0" y="0"/>
            <a:ext cx="9144000" cy="1041400"/>
          </a:xfrm>
          <a:gradFill rotWithShape="1">
            <a:gsLst>
              <a:gs pos="0">
                <a:srgbClr val="414393">
                  <a:gamma/>
                  <a:tint val="38039"/>
                  <a:invGamma/>
                </a:srgbClr>
              </a:gs>
              <a:gs pos="100000">
                <a:srgbClr val="414393"/>
              </a:gs>
            </a:gsLst>
            <a:lin ang="5400000" scaled="1"/>
          </a:gradFill>
          <a:ln cap="flat" algn="ctr">
            <a:solidFill>
              <a:srgbClr val="003366"/>
            </a:solidFill>
            <a:headEnd type="none" w="med" len="med"/>
            <a:tailEnd type="none" w="med" len="med"/>
          </a:ln>
        </p:spPr>
        <p:txBody>
          <a:bodyPr/>
          <a:lstStyle/>
          <a:p>
            <a:pPr eaLnBrk="1" hangingPunct="1">
              <a:defRPr/>
            </a:pPr>
            <a:r>
              <a:rPr lang="en-US" sz="4000" b="0" dirty="0" smtClean="0">
                <a:solidFill>
                  <a:schemeClr val="tx1"/>
                </a:solidFill>
                <a:effectLst>
                  <a:outerShdw blurRad="38100" dist="38100" dir="2700000" algn="tl">
                    <a:srgbClr val="000000"/>
                  </a:outerShdw>
                </a:effectLst>
                <a:latin typeface="Calibri" pitchFamily="34" charset="0"/>
              </a:rPr>
              <a:t>INTRODUCCIÓN</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29532" t="24609" r="29532" b="49219"/>
          <a:stretch>
            <a:fillRect/>
          </a:stretch>
        </p:blipFill>
        <p:spPr bwMode="auto">
          <a:xfrm>
            <a:off x="0" y="6327775"/>
            <a:ext cx="1108075"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Rectangle 4"/>
          <p:cNvSpPr>
            <a:spLocks noChangeArrowheads="1"/>
          </p:cNvSpPr>
          <p:nvPr/>
        </p:nvSpPr>
        <p:spPr bwMode="auto">
          <a:xfrm>
            <a:off x="1200150" y="6340475"/>
            <a:ext cx="6575425"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r>
              <a:rPr lang="en-US" sz="1400">
                <a:solidFill>
                  <a:srgbClr val="414393"/>
                </a:solidFill>
                <a:latin typeface="Lucida Sans Unicode" pitchFamily="34" charset="0"/>
              </a:rPr>
              <a:t>Universidad Nacional de Córdoba – FCEFyN</a:t>
            </a:r>
          </a:p>
          <a:p>
            <a:r>
              <a:rPr lang="en-US" sz="1400">
                <a:solidFill>
                  <a:srgbClr val="414393"/>
                </a:solidFill>
                <a:latin typeface="Lucida Sans Unicode" pitchFamily="34" charset="0"/>
              </a:rPr>
              <a:t>Descripción Experimental de la Turbulencia</a:t>
            </a:r>
          </a:p>
        </p:txBody>
      </p:sp>
      <p:sp>
        <p:nvSpPr>
          <p:cNvPr id="3077" name="Line 5"/>
          <p:cNvSpPr>
            <a:spLocks noChangeShapeType="1"/>
          </p:cNvSpPr>
          <p:nvPr/>
        </p:nvSpPr>
        <p:spPr bwMode="auto">
          <a:xfrm>
            <a:off x="0" y="6299200"/>
            <a:ext cx="9144000" cy="0"/>
          </a:xfrm>
          <a:prstGeom prst="line">
            <a:avLst/>
          </a:prstGeom>
          <a:noFill/>
          <a:ln w="38100">
            <a:solidFill>
              <a:srgbClr val="000080"/>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81260" name="Text Box 12"/>
          <p:cNvSpPr txBox="1">
            <a:spLocks noChangeArrowheads="1"/>
          </p:cNvSpPr>
          <p:nvPr/>
        </p:nvSpPr>
        <p:spPr bwMode="auto">
          <a:xfrm>
            <a:off x="144463" y="1077913"/>
            <a:ext cx="8912225" cy="5262979"/>
          </a:xfrm>
          <a:prstGeom prst="rect">
            <a:avLst/>
          </a:prstGeom>
          <a:noFill/>
          <a:ln w="9525">
            <a:noFill/>
            <a:miter lim="800000"/>
            <a:headEnd/>
            <a:tailEnd/>
          </a:ln>
          <a:effectLst/>
        </p:spPr>
        <p:txBody>
          <a:bodyPr>
            <a:spAutoFit/>
          </a:bodyPr>
          <a:lstStyle/>
          <a:p>
            <a:pPr algn="just">
              <a:spcBef>
                <a:spcPct val="50000"/>
              </a:spcBef>
              <a:buClr>
                <a:srgbClr val="0000CC"/>
              </a:buClr>
              <a:defRPr/>
            </a:pPr>
            <a:r>
              <a:rPr lang="es-ES" sz="2800" dirty="0">
                <a:solidFill>
                  <a:srgbClr val="002060"/>
                </a:solidFill>
                <a:latin typeface="Calibri" pitchFamily="34" charset="0"/>
                <a:cs typeface="+mn-cs"/>
              </a:rPr>
              <a:t>Perfilador de Corriente Acústico </a:t>
            </a:r>
            <a:r>
              <a:rPr lang="es-ES" sz="2800" dirty="0" err="1">
                <a:solidFill>
                  <a:srgbClr val="002060"/>
                </a:solidFill>
                <a:latin typeface="Calibri" pitchFamily="34" charset="0"/>
                <a:cs typeface="+mn-cs"/>
              </a:rPr>
              <a:t>Doppler</a:t>
            </a:r>
            <a:r>
              <a:rPr lang="es-ES" sz="2800" dirty="0">
                <a:solidFill>
                  <a:srgbClr val="002060"/>
                </a:solidFill>
                <a:latin typeface="Calibri" pitchFamily="34" charset="0"/>
                <a:cs typeface="+mn-cs"/>
              </a:rPr>
              <a:t> (ADP) “</a:t>
            </a:r>
            <a:r>
              <a:rPr lang="es-ES" sz="2800" dirty="0" err="1">
                <a:solidFill>
                  <a:srgbClr val="002060"/>
                </a:solidFill>
                <a:latin typeface="Calibri" pitchFamily="34" charset="0"/>
                <a:cs typeface="+mn-cs"/>
              </a:rPr>
              <a:t>RiverSurveyour</a:t>
            </a:r>
            <a:r>
              <a:rPr lang="es-ES" sz="2800" dirty="0">
                <a:solidFill>
                  <a:srgbClr val="002060"/>
                </a:solidFill>
                <a:latin typeface="Calibri" pitchFamily="34" charset="0"/>
                <a:cs typeface="+mn-cs"/>
              </a:rPr>
              <a:t> S5” recientemente adquirido por el Laboratorio de Hidráulica, </a:t>
            </a:r>
            <a:r>
              <a:rPr lang="es-ES" sz="2800" dirty="0" err="1">
                <a:solidFill>
                  <a:srgbClr val="002060"/>
                </a:solidFill>
                <a:latin typeface="Calibri" pitchFamily="34" charset="0"/>
                <a:cs typeface="+mn-cs"/>
              </a:rPr>
              <a:t>FCEFyN</a:t>
            </a:r>
            <a:r>
              <a:rPr lang="es-ES" sz="2800" dirty="0">
                <a:solidFill>
                  <a:srgbClr val="002060"/>
                </a:solidFill>
                <a:latin typeface="Calibri" pitchFamily="34" charset="0"/>
                <a:cs typeface="+mn-cs"/>
              </a:rPr>
              <a:t> – UNC. </a:t>
            </a:r>
          </a:p>
          <a:p>
            <a:pPr algn="just">
              <a:spcBef>
                <a:spcPct val="50000"/>
              </a:spcBef>
              <a:buClr>
                <a:srgbClr val="0000CC"/>
              </a:buClr>
              <a:defRPr/>
            </a:pPr>
            <a:endParaRPr lang="es-ES" sz="2800" dirty="0">
              <a:solidFill>
                <a:srgbClr val="002060"/>
              </a:solidFill>
              <a:latin typeface="Calibri" pitchFamily="34" charset="0"/>
              <a:cs typeface="+mn-cs"/>
            </a:endParaRPr>
          </a:p>
          <a:p>
            <a:pPr algn="just">
              <a:spcBef>
                <a:spcPct val="50000"/>
              </a:spcBef>
              <a:buClr>
                <a:srgbClr val="0000CC"/>
              </a:buClr>
              <a:defRPr/>
            </a:pPr>
            <a:endParaRPr lang="es-ES" sz="2800" dirty="0">
              <a:solidFill>
                <a:srgbClr val="002060"/>
              </a:solidFill>
              <a:latin typeface="Calibri" pitchFamily="34" charset="0"/>
              <a:cs typeface="+mn-cs"/>
            </a:endParaRPr>
          </a:p>
          <a:p>
            <a:pPr algn="just">
              <a:spcBef>
                <a:spcPct val="50000"/>
              </a:spcBef>
              <a:buClr>
                <a:srgbClr val="0000CC"/>
              </a:buClr>
              <a:defRPr/>
            </a:pPr>
            <a:endParaRPr lang="es-ES" sz="2800" dirty="0">
              <a:solidFill>
                <a:srgbClr val="002060"/>
              </a:solidFill>
              <a:latin typeface="Calibri" pitchFamily="34" charset="0"/>
              <a:cs typeface="+mn-cs"/>
            </a:endParaRPr>
          </a:p>
          <a:p>
            <a:pPr algn="just">
              <a:spcBef>
                <a:spcPct val="50000"/>
              </a:spcBef>
              <a:buClr>
                <a:srgbClr val="0000CC"/>
              </a:buClr>
              <a:defRPr/>
            </a:pPr>
            <a:r>
              <a:rPr lang="es-ES" sz="2800" dirty="0">
                <a:solidFill>
                  <a:srgbClr val="002060"/>
                </a:solidFill>
                <a:latin typeface="Calibri" pitchFamily="34" charset="0"/>
                <a:cs typeface="+mn-cs"/>
              </a:rPr>
              <a:t>Este instrumental presenta características únicas, por sus capacidades de medir caudales de flujo </a:t>
            </a:r>
            <a:r>
              <a:rPr lang="es-ES" sz="2800" b="1" i="1" u="sng" dirty="0">
                <a:solidFill>
                  <a:srgbClr val="002060"/>
                </a:solidFill>
                <a:latin typeface="Calibri" pitchFamily="34" charset="0"/>
                <a:cs typeface="+mn-cs"/>
              </a:rPr>
              <a:t>en aguas poco </a:t>
            </a:r>
            <a:r>
              <a:rPr lang="es-ES" sz="2800" b="1" i="1" u="sng" dirty="0" smtClean="0">
                <a:solidFill>
                  <a:srgbClr val="002060"/>
                </a:solidFill>
                <a:latin typeface="Calibri" pitchFamily="34" charset="0"/>
                <a:cs typeface="+mn-cs"/>
              </a:rPr>
              <a:t>profundas</a:t>
            </a:r>
            <a:r>
              <a:rPr lang="es-ES" sz="2800" dirty="0" smtClean="0">
                <a:solidFill>
                  <a:srgbClr val="002060"/>
                </a:solidFill>
                <a:latin typeface="Calibri" pitchFamily="34" charset="0"/>
                <a:cs typeface="+mn-cs"/>
              </a:rPr>
              <a:t>, </a:t>
            </a:r>
            <a:r>
              <a:rPr lang="es-ES" sz="2800" dirty="0">
                <a:solidFill>
                  <a:srgbClr val="002060"/>
                </a:solidFill>
                <a:latin typeface="Calibri" pitchFamily="34" charset="0"/>
                <a:cs typeface="+mn-cs"/>
              </a:rPr>
              <a:t>siendo relevante para cuantificar los recursos hídricos superficiales en la provincia de Córdoba </a:t>
            </a:r>
            <a:endParaRPr lang="en-US" sz="2800" dirty="0">
              <a:solidFill>
                <a:srgbClr val="002060"/>
              </a:solidFill>
              <a:latin typeface="Calibri" pitchFamily="34" charset="0"/>
              <a:cs typeface="+mn-cs"/>
            </a:endParaRPr>
          </a:p>
        </p:txBody>
      </p:sp>
      <p:pic>
        <p:nvPicPr>
          <p:cNvPr id="307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51370" t="-1149" r="848" b="70882"/>
          <a:stretch>
            <a:fillRect/>
          </a:stretch>
        </p:blipFill>
        <p:spPr bwMode="auto">
          <a:xfrm>
            <a:off x="554037" y="2333625"/>
            <a:ext cx="3254375" cy="2286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pic>
      <p:pic>
        <p:nvPicPr>
          <p:cNvPr id="8" name="Picture 11"/>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297" t="26642"/>
          <a:stretch/>
        </p:blipFill>
        <p:spPr bwMode="auto">
          <a:xfrm>
            <a:off x="4252685" y="2452921"/>
            <a:ext cx="3897993" cy="21171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idx="4294967295"/>
          </p:nvPr>
        </p:nvSpPr>
        <p:spPr>
          <a:xfrm>
            <a:off x="0" y="0"/>
            <a:ext cx="9144000" cy="1041400"/>
          </a:xfrm>
          <a:gradFill rotWithShape="1">
            <a:gsLst>
              <a:gs pos="0">
                <a:srgbClr val="414393">
                  <a:gamma/>
                  <a:tint val="38039"/>
                  <a:invGamma/>
                </a:srgbClr>
              </a:gs>
              <a:gs pos="100000">
                <a:srgbClr val="414393"/>
              </a:gs>
            </a:gsLst>
            <a:lin ang="5400000" scaled="1"/>
          </a:gradFill>
          <a:ln cap="flat" algn="ctr">
            <a:solidFill>
              <a:srgbClr val="003366"/>
            </a:solidFill>
            <a:headEnd type="none" w="med" len="med"/>
            <a:tailEnd type="none" w="med" len="med"/>
          </a:ln>
        </p:spPr>
        <p:txBody>
          <a:bodyPr/>
          <a:lstStyle/>
          <a:p>
            <a:pPr eaLnBrk="1" hangingPunct="1">
              <a:defRPr/>
            </a:pPr>
            <a:r>
              <a:rPr lang="en-US" sz="4000" b="0" dirty="0" smtClean="0">
                <a:solidFill>
                  <a:schemeClr val="tx1"/>
                </a:solidFill>
                <a:effectLst>
                  <a:outerShdw blurRad="38100" dist="38100" dir="2700000" algn="tl">
                    <a:srgbClr val="000000"/>
                  </a:outerShdw>
                </a:effectLst>
                <a:latin typeface="Calibri" pitchFamily="34" charset="0"/>
              </a:rPr>
              <a:t>INTRODUCCIÓN</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29532" t="24609" r="29532" b="49219"/>
          <a:stretch>
            <a:fillRect/>
          </a:stretch>
        </p:blipFill>
        <p:spPr bwMode="auto">
          <a:xfrm>
            <a:off x="0" y="6327775"/>
            <a:ext cx="1108075"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Rectangle 4"/>
          <p:cNvSpPr>
            <a:spLocks noChangeArrowheads="1"/>
          </p:cNvSpPr>
          <p:nvPr/>
        </p:nvSpPr>
        <p:spPr bwMode="auto">
          <a:xfrm>
            <a:off x="1200150" y="6340475"/>
            <a:ext cx="6575425"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r>
              <a:rPr lang="en-US" sz="1400">
                <a:solidFill>
                  <a:srgbClr val="414393"/>
                </a:solidFill>
                <a:latin typeface="Lucida Sans Unicode" pitchFamily="34" charset="0"/>
              </a:rPr>
              <a:t>Universidad Nacional de Córdoba – FCEFyN</a:t>
            </a:r>
          </a:p>
          <a:p>
            <a:r>
              <a:rPr lang="en-US" sz="1400">
                <a:solidFill>
                  <a:srgbClr val="414393"/>
                </a:solidFill>
                <a:latin typeface="Lucida Sans Unicode" pitchFamily="34" charset="0"/>
              </a:rPr>
              <a:t>Descripción Experimental de la Turbulencia</a:t>
            </a:r>
          </a:p>
        </p:txBody>
      </p:sp>
      <p:sp>
        <p:nvSpPr>
          <p:cNvPr id="3077" name="Line 5"/>
          <p:cNvSpPr>
            <a:spLocks noChangeShapeType="1"/>
          </p:cNvSpPr>
          <p:nvPr/>
        </p:nvSpPr>
        <p:spPr bwMode="auto">
          <a:xfrm>
            <a:off x="0" y="6299200"/>
            <a:ext cx="9144000" cy="0"/>
          </a:xfrm>
          <a:prstGeom prst="line">
            <a:avLst/>
          </a:prstGeom>
          <a:noFill/>
          <a:ln w="38100">
            <a:solidFill>
              <a:srgbClr val="000080"/>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9" name="Oval 8"/>
          <p:cNvSpPr>
            <a:spLocks noChangeArrowheads="1"/>
          </p:cNvSpPr>
          <p:nvPr/>
        </p:nvSpPr>
        <p:spPr bwMode="auto">
          <a:xfrm flipH="1">
            <a:off x="1600200" y="2489200"/>
            <a:ext cx="152400" cy="152400"/>
          </a:xfrm>
          <a:prstGeom prst="ellipse">
            <a:avLst/>
          </a:prstGeom>
          <a:solidFill>
            <a:srgbClr val="FF6600"/>
          </a:solidFill>
          <a:ln w="9525">
            <a:solidFill>
              <a:schemeClr val="tx1"/>
            </a:solidFill>
            <a:round/>
            <a:headEnd/>
            <a:tailEnd/>
          </a:ln>
          <a:effectLst/>
        </p:spPr>
        <p:txBody>
          <a:bodyPr wrap="none" anchor="ctr"/>
          <a:lstStyle/>
          <a:p>
            <a:endParaRPr lang="en-US"/>
          </a:p>
        </p:txBody>
      </p:sp>
      <p:sp>
        <p:nvSpPr>
          <p:cNvPr id="10" name="Oval 9"/>
          <p:cNvSpPr>
            <a:spLocks noChangeArrowheads="1"/>
          </p:cNvSpPr>
          <p:nvPr/>
        </p:nvSpPr>
        <p:spPr bwMode="auto">
          <a:xfrm flipH="1">
            <a:off x="7772400" y="2495550"/>
            <a:ext cx="152400" cy="152400"/>
          </a:xfrm>
          <a:prstGeom prst="ellipse">
            <a:avLst/>
          </a:prstGeom>
          <a:solidFill>
            <a:srgbClr val="FF6600"/>
          </a:solidFill>
          <a:ln w="9525">
            <a:solidFill>
              <a:schemeClr val="tx1"/>
            </a:solidFill>
            <a:round/>
            <a:headEnd/>
            <a:tailEnd/>
          </a:ln>
          <a:effectLst/>
        </p:spPr>
        <p:txBody>
          <a:bodyPr wrap="none" anchor="ctr"/>
          <a:lstStyle/>
          <a:p>
            <a:endParaRPr lang="en-US"/>
          </a:p>
        </p:txBody>
      </p:sp>
      <p:sp>
        <p:nvSpPr>
          <p:cNvPr id="11" name="Freeform 10"/>
          <p:cNvSpPr>
            <a:spLocks/>
          </p:cNvSpPr>
          <p:nvPr/>
        </p:nvSpPr>
        <p:spPr bwMode="auto">
          <a:xfrm>
            <a:off x="7924800" y="0"/>
            <a:ext cx="1198563" cy="6443663"/>
          </a:xfrm>
          <a:custGeom>
            <a:avLst/>
            <a:gdLst/>
            <a:ahLst/>
            <a:cxnLst>
              <a:cxn ang="0">
                <a:pos x="244" y="2"/>
              </a:cxn>
              <a:cxn ang="0">
                <a:pos x="170" y="262"/>
              </a:cxn>
              <a:cxn ang="0">
                <a:pos x="160" y="308"/>
              </a:cxn>
              <a:cxn ang="0">
                <a:pos x="142" y="401"/>
              </a:cxn>
              <a:cxn ang="0">
                <a:pos x="179" y="1098"/>
              </a:cxn>
              <a:cxn ang="0">
                <a:pos x="207" y="1293"/>
              </a:cxn>
              <a:cxn ang="0">
                <a:pos x="235" y="1311"/>
              </a:cxn>
              <a:cxn ang="0">
                <a:pos x="300" y="1432"/>
              </a:cxn>
              <a:cxn ang="0">
                <a:pos x="337" y="1590"/>
              </a:cxn>
              <a:cxn ang="0">
                <a:pos x="300" y="2612"/>
              </a:cxn>
              <a:cxn ang="0">
                <a:pos x="244" y="2742"/>
              </a:cxn>
              <a:cxn ang="0">
                <a:pos x="179" y="3058"/>
              </a:cxn>
              <a:cxn ang="0">
                <a:pos x="95" y="3365"/>
              </a:cxn>
              <a:cxn ang="0">
                <a:pos x="12" y="3625"/>
              </a:cxn>
              <a:cxn ang="0">
                <a:pos x="2" y="3736"/>
              </a:cxn>
              <a:cxn ang="0">
                <a:pos x="755" y="3744"/>
              </a:cxn>
              <a:cxn ang="0">
                <a:pos x="755" y="0"/>
              </a:cxn>
              <a:cxn ang="0">
                <a:pos x="244" y="2"/>
              </a:cxn>
            </a:cxnLst>
            <a:rect l="0" t="0" r="r" b="b"/>
            <a:pathLst>
              <a:path w="755" h="3744">
                <a:moveTo>
                  <a:pt x="244" y="2"/>
                </a:moveTo>
                <a:cubicBezTo>
                  <a:pt x="214" y="88"/>
                  <a:pt x="187" y="172"/>
                  <a:pt x="170" y="262"/>
                </a:cubicBezTo>
                <a:cubicBezTo>
                  <a:pt x="167" y="277"/>
                  <a:pt x="163" y="293"/>
                  <a:pt x="160" y="308"/>
                </a:cubicBezTo>
                <a:cubicBezTo>
                  <a:pt x="154" y="339"/>
                  <a:pt x="142" y="401"/>
                  <a:pt x="142" y="401"/>
                </a:cubicBezTo>
                <a:cubicBezTo>
                  <a:pt x="144" y="523"/>
                  <a:pt x="98" y="897"/>
                  <a:pt x="179" y="1098"/>
                </a:cubicBezTo>
                <a:cubicBezTo>
                  <a:pt x="180" y="1113"/>
                  <a:pt x="195" y="1266"/>
                  <a:pt x="207" y="1293"/>
                </a:cubicBezTo>
                <a:cubicBezTo>
                  <a:pt x="212" y="1303"/>
                  <a:pt x="226" y="1305"/>
                  <a:pt x="235" y="1311"/>
                </a:cubicBezTo>
                <a:cubicBezTo>
                  <a:pt x="260" y="1350"/>
                  <a:pt x="274" y="1393"/>
                  <a:pt x="300" y="1432"/>
                </a:cubicBezTo>
                <a:cubicBezTo>
                  <a:pt x="310" y="1485"/>
                  <a:pt x="320" y="1539"/>
                  <a:pt x="337" y="1590"/>
                </a:cubicBezTo>
                <a:cubicBezTo>
                  <a:pt x="353" y="1899"/>
                  <a:pt x="558" y="2446"/>
                  <a:pt x="300" y="2612"/>
                </a:cubicBezTo>
                <a:cubicBezTo>
                  <a:pt x="278" y="2656"/>
                  <a:pt x="271" y="2702"/>
                  <a:pt x="244" y="2742"/>
                </a:cubicBezTo>
                <a:cubicBezTo>
                  <a:pt x="213" y="2840"/>
                  <a:pt x="239" y="2970"/>
                  <a:pt x="179" y="3058"/>
                </a:cubicBezTo>
                <a:cubicBezTo>
                  <a:pt x="154" y="3161"/>
                  <a:pt x="120" y="3262"/>
                  <a:pt x="95" y="3365"/>
                </a:cubicBezTo>
                <a:cubicBezTo>
                  <a:pt x="75" y="3448"/>
                  <a:pt x="59" y="3552"/>
                  <a:pt x="12" y="3625"/>
                </a:cubicBezTo>
                <a:cubicBezTo>
                  <a:pt x="0" y="3705"/>
                  <a:pt x="2" y="3668"/>
                  <a:pt x="2" y="3736"/>
                </a:cubicBezTo>
                <a:lnTo>
                  <a:pt x="755" y="3744"/>
                </a:lnTo>
                <a:lnTo>
                  <a:pt x="755" y="0"/>
                </a:lnTo>
                <a:lnTo>
                  <a:pt x="244" y="2"/>
                </a:lnTo>
                <a:close/>
              </a:path>
            </a:pathLst>
          </a:custGeom>
          <a:solidFill>
            <a:srgbClr val="683700"/>
          </a:solidFill>
          <a:ln w="9525">
            <a:solidFill>
              <a:schemeClr val="tx1"/>
            </a:solidFill>
            <a:round/>
            <a:headEnd/>
            <a:tailEnd/>
          </a:ln>
          <a:effectLst/>
        </p:spPr>
        <p:txBody>
          <a:bodyPr/>
          <a:lstStyle/>
          <a:p>
            <a:endParaRPr lang="en-US"/>
          </a:p>
        </p:txBody>
      </p:sp>
      <p:sp>
        <p:nvSpPr>
          <p:cNvPr id="12" name="Freeform 11"/>
          <p:cNvSpPr>
            <a:spLocks/>
          </p:cNvSpPr>
          <p:nvPr/>
        </p:nvSpPr>
        <p:spPr bwMode="auto">
          <a:xfrm flipV="1">
            <a:off x="0" y="0"/>
            <a:ext cx="1130300" cy="6186488"/>
          </a:xfrm>
          <a:custGeom>
            <a:avLst/>
            <a:gdLst/>
            <a:ahLst/>
            <a:cxnLst>
              <a:cxn ang="0">
                <a:pos x="712" y="0"/>
              </a:cxn>
              <a:cxn ang="0">
                <a:pos x="638" y="121"/>
              </a:cxn>
              <a:cxn ang="0">
                <a:pos x="619" y="204"/>
              </a:cxn>
              <a:cxn ang="0">
                <a:pos x="591" y="260"/>
              </a:cxn>
              <a:cxn ang="0">
                <a:pos x="554" y="427"/>
              </a:cxn>
              <a:cxn ang="0">
                <a:pos x="554" y="1793"/>
              </a:cxn>
              <a:cxn ang="0">
                <a:pos x="629" y="1876"/>
              </a:cxn>
              <a:cxn ang="0">
                <a:pos x="638" y="1914"/>
              </a:cxn>
              <a:cxn ang="0">
                <a:pos x="666" y="1951"/>
              </a:cxn>
              <a:cxn ang="0">
                <a:pos x="657" y="2350"/>
              </a:cxn>
              <a:cxn ang="0">
                <a:pos x="591" y="2490"/>
              </a:cxn>
              <a:cxn ang="0">
                <a:pos x="536" y="2685"/>
              </a:cxn>
              <a:cxn ang="0">
                <a:pos x="526" y="3038"/>
              </a:cxn>
              <a:cxn ang="0">
                <a:pos x="499" y="3066"/>
              </a:cxn>
              <a:cxn ang="0">
                <a:pos x="424" y="3168"/>
              </a:cxn>
              <a:cxn ang="0">
                <a:pos x="387" y="3224"/>
              </a:cxn>
              <a:cxn ang="0">
                <a:pos x="406" y="4004"/>
              </a:cxn>
              <a:cxn ang="0">
                <a:pos x="0" y="3990"/>
              </a:cxn>
              <a:cxn ang="0">
                <a:pos x="0" y="6"/>
              </a:cxn>
              <a:cxn ang="0">
                <a:pos x="712" y="0"/>
              </a:cxn>
            </a:cxnLst>
            <a:rect l="0" t="0" r="r" b="b"/>
            <a:pathLst>
              <a:path w="712" h="4004">
                <a:moveTo>
                  <a:pt x="712" y="0"/>
                </a:moveTo>
                <a:cubicBezTo>
                  <a:pt x="700" y="59"/>
                  <a:pt x="700" y="99"/>
                  <a:pt x="638" y="121"/>
                </a:cubicBezTo>
                <a:cubicBezTo>
                  <a:pt x="633" y="150"/>
                  <a:pt x="632" y="178"/>
                  <a:pt x="619" y="204"/>
                </a:cubicBezTo>
                <a:cubicBezTo>
                  <a:pt x="597" y="248"/>
                  <a:pt x="603" y="215"/>
                  <a:pt x="591" y="260"/>
                </a:cubicBezTo>
                <a:cubicBezTo>
                  <a:pt x="576" y="315"/>
                  <a:pt x="573" y="374"/>
                  <a:pt x="554" y="427"/>
                </a:cubicBezTo>
                <a:cubicBezTo>
                  <a:pt x="476" y="910"/>
                  <a:pt x="528" y="567"/>
                  <a:pt x="554" y="1793"/>
                </a:cubicBezTo>
                <a:cubicBezTo>
                  <a:pt x="555" y="1830"/>
                  <a:pt x="629" y="1876"/>
                  <a:pt x="629" y="1876"/>
                </a:cubicBezTo>
                <a:cubicBezTo>
                  <a:pt x="632" y="1889"/>
                  <a:pt x="632" y="1902"/>
                  <a:pt x="638" y="1914"/>
                </a:cubicBezTo>
                <a:cubicBezTo>
                  <a:pt x="645" y="1928"/>
                  <a:pt x="665" y="1936"/>
                  <a:pt x="666" y="1951"/>
                </a:cubicBezTo>
                <a:cubicBezTo>
                  <a:pt x="672" y="2084"/>
                  <a:pt x="666" y="2217"/>
                  <a:pt x="657" y="2350"/>
                </a:cubicBezTo>
                <a:cubicBezTo>
                  <a:pt x="655" y="2377"/>
                  <a:pt x="597" y="2478"/>
                  <a:pt x="591" y="2490"/>
                </a:cubicBezTo>
                <a:cubicBezTo>
                  <a:pt x="560" y="2551"/>
                  <a:pt x="547" y="2618"/>
                  <a:pt x="536" y="2685"/>
                </a:cubicBezTo>
                <a:cubicBezTo>
                  <a:pt x="533" y="2803"/>
                  <a:pt x="537" y="2921"/>
                  <a:pt x="526" y="3038"/>
                </a:cubicBezTo>
                <a:cubicBezTo>
                  <a:pt x="525" y="3051"/>
                  <a:pt x="507" y="3056"/>
                  <a:pt x="499" y="3066"/>
                </a:cubicBezTo>
                <a:cubicBezTo>
                  <a:pt x="473" y="3100"/>
                  <a:pt x="450" y="3134"/>
                  <a:pt x="424" y="3168"/>
                </a:cubicBezTo>
                <a:cubicBezTo>
                  <a:pt x="410" y="3186"/>
                  <a:pt x="387" y="3224"/>
                  <a:pt x="387" y="3224"/>
                </a:cubicBezTo>
                <a:cubicBezTo>
                  <a:pt x="330" y="3396"/>
                  <a:pt x="406" y="3780"/>
                  <a:pt x="406" y="4004"/>
                </a:cubicBezTo>
                <a:lnTo>
                  <a:pt x="0" y="3990"/>
                </a:lnTo>
                <a:lnTo>
                  <a:pt x="0" y="6"/>
                </a:lnTo>
                <a:lnTo>
                  <a:pt x="712" y="0"/>
                </a:lnTo>
                <a:close/>
              </a:path>
            </a:pathLst>
          </a:custGeom>
          <a:solidFill>
            <a:srgbClr val="683700"/>
          </a:solidFill>
          <a:ln w="9525">
            <a:solidFill>
              <a:schemeClr val="tx1"/>
            </a:solidFill>
            <a:round/>
            <a:headEnd/>
            <a:tailEnd/>
          </a:ln>
          <a:effectLst/>
        </p:spPr>
        <p:txBody>
          <a:bodyPr/>
          <a:lstStyle/>
          <a:p>
            <a:endParaRPr lang="en-US"/>
          </a:p>
        </p:txBody>
      </p:sp>
      <p:sp>
        <p:nvSpPr>
          <p:cNvPr id="13" name="AutoShape 28"/>
          <p:cNvSpPr>
            <a:spLocks noChangeArrowheads="1"/>
          </p:cNvSpPr>
          <p:nvPr/>
        </p:nvSpPr>
        <p:spPr bwMode="auto">
          <a:xfrm rot="5400000" flipH="1">
            <a:off x="7489825" y="2921000"/>
            <a:ext cx="685800" cy="228600"/>
          </a:xfrm>
          <a:prstGeom prst="homePlate">
            <a:avLst>
              <a:gd name="adj" fmla="val 75000"/>
            </a:avLst>
          </a:prstGeom>
          <a:solidFill>
            <a:schemeClr val="accent1"/>
          </a:solidFill>
          <a:ln w="9525">
            <a:solidFill>
              <a:schemeClr val="tx1"/>
            </a:solidFill>
            <a:miter lim="800000"/>
            <a:headEnd/>
            <a:tailEnd/>
          </a:ln>
          <a:effectLst/>
        </p:spPr>
        <p:txBody>
          <a:bodyPr wrap="none" anchor="ctr"/>
          <a:lstStyle/>
          <a:p>
            <a:endParaRPr lang="en-US"/>
          </a:p>
        </p:txBody>
      </p:sp>
      <p:sp>
        <p:nvSpPr>
          <p:cNvPr id="14" name="Text Box 29"/>
          <p:cNvSpPr txBox="1">
            <a:spLocks noChangeArrowheads="1"/>
          </p:cNvSpPr>
          <p:nvPr/>
        </p:nvSpPr>
        <p:spPr bwMode="auto">
          <a:xfrm>
            <a:off x="3251200" y="1468438"/>
            <a:ext cx="2903538" cy="369332"/>
          </a:xfrm>
          <a:prstGeom prst="rect">
            <a:avLst/>
          </a:prstGeom>
          <a:noFill/>
          <a:ln w="9525">
            <a:noFill/>
            <a:miter lim="800000"/>
            <a:headEnd/>
            <a:tailEnd/>
          </a:ln>
          <a:effectLst/>
        </p:spPr>
        <p:txBody>
          <a:bodyPr>
            <a:spAutoFit/>
          </a:bodyPr>
          <a:lstStyle/>
          <a:p>
            <a:pPr>
              <a:spcBef>
                <a:spcPct val="50000"/>
              </a:spcBef>
            </a:pPr>
            <a:r>
              <a:rPr lang="fr-CA" dirty="0" err="1" smtClean="0">
                <a:solidFill>
                  <a:srgbClr val="000000"/>
                </a:solidFill>
              </a:rPr>
              <a:t>Transecta</a:t>
            </a:r>
            <a:r>
              <a:rPr lang="fr-CA" dirty="0" smtClean="0">
                <a:solidFill>
                  <a:srgbClr val="000000"/>
                </a:solidFill>
              </a:rPr>
              <a:t> </a:t>
            </a:r>
            <a:r>
              <a:rPr lang="fr-CA" dirty="0">
                <a:solidFill>
                  <a:srgbClr val="000000"/>
                </a:solidFill>
              </a:rPr>
              <a:t>1: </a:t>
            </a:r>
            <a:r>
              <a:rPr lang="fr-CA" dirty="0" smtClean="0">
                <a:solidFill>
                  <a:srgbClr val="000000"/>
                </a:solidFill>
              </a:rPr>
              <a:t>590 </a:t>
            </a:r>
            <a:r>
              <a:rPr lang="fr-CA" dirty="0" err="1" smtClean="0">
                <a:solidFill>
                  <a:srgbClr val="000000"/>
                </a:solidFill>
              </a:rPr>
              <a:t>cfs</a:t>
            </a:r>
            <a:endParaRPr lang="en-US" dirty="0">
              <a:solidFill>
                <a:srgbClr val="000000"/>
              </a:solidFill>
            </a:endParaRPr>
          </a:p>
        </p:txBody>
      </p:sp>
      <p:sp>
        <p:nvSpPr>
          <p:cNvPr id="15" name="Text Box 30"/>
          <p:cNvSpPr txBox="1">
            <a:spLocks noChangeArrowheads="1"/>
          </p:cNvSpPr>
          <p:nvPr/>
        </p:nvSpPr>
        <p:spPr bwMode="auto">
          <a:xfrm>
            <a:off x="3244850" y="1704975"/>
            <a:ext cx="2903538" cy="369332"/>
          </a:xfrm>
          <a:prstGeom prst="rect">
            <a:avLst/>
          </a:prstGeom>
          <a:noFill/>
          <a:ln w="9525">
            <a:noFill/>
            <a:miter lim="800000"/>
            <a:headEnd/>
            <a:tailEnd/>
          </a:ln>
          <a:effectLst/>
        </p:spPr>
        <p:txBody>
          <a:bodyPr>
            <a:spAutoFit/>
          </a:bodyPr>
          <a:lstStyle/>
          <a:p>
            <a:pPr>
              <a:spcBef>
                <a:spcPct val="50000"/>
              </a:spcBef>
            </a:pPr>
            <a:r>
              <a:rPr lang="fr-CA" dirty="0" err="1" smtClean="0">
                <a:solidFill>
                  <a:srgbClr val="000000"/>
                </a:solidFill>
              </a:rPr>
              <a:t>Transecta</a:t>
            </a:r>
            <a:r>
              <a:rPr lang="fr-CA" dirty="0" smtClean="0">
                <a:solidFill>
                  <a:srgbClr val="000000"/>
                </a:solidFill>
              </a:rPr>
              <a:t> </a:t>
            </a:r>
            <a:r>
              <a:rPr lang="fr-CA" dirty="0">
                <a:solidFill>
                  <a:srgbClr val="000000"/>
                </a:solidFill>
              </a:rPr>
              <a:t>2: </a:t>
            </a:r>
            <a:r>
              <a:rPr lang="en-US" dirty="0" smtClean="0">
                <a:solidFill>
                  <a:srgbClr val="000000"/>
                </a:solidFill>
              </a:rPr>
              <a:t>604 </a:t>
            </a:r>
            <a:r>
              <a:rPr lang="en-US" dirty="0" err="1" smtClean="0">
                <a:solidFill>
                  <a:srgbClr val="000000"/>
                </a:solidFill>
              </a:rPr>
              <a:t>cfs</a:t>
            </a:r>
            <a:endParaRPr lang="en-US" dirty="0">
              <a:solidFill>
                <a:srgbClr val="000000"/>
              </a:solidFill>
            </a:endParaRPr>
          </a:p>
        </p:txBody>
      </p:sp>
      <p:sp>
        <p:nvSpPr>
          <p:cNvPr id="16" name="Text Box 31"/>
          <p:cNvSpPr txBox="1">
            <a:spLocks noChangeArrowheads="1"/>
          </p:cNvSpPr>
          <p:nvPr/>
        </p:nvSpPr>
        <p:spPr bwMode="auto">
          <a:xfrm>
            <a:off x="3244850" y="1919288"/>
            <a:ext cx="2903538" cy="369332"/>
          </a:xfrm>
          <a:prstGeom prst="rect">
            <a:avLst/>
          </a:prstGeom>
          <a:noFill/>
          <a:ln w="9525">
            <a:noFill/>
            <a:miter lim="800000"/>
            <a:headEnd/>
            <a:tailEnd/>
          </a:ln>
          <a:effectLst/>
        </p:spPr>
        <p:txBody>
          <a:bodyPr>
            <a:spAutoFit/>
          </a:bodyPr>
          <a:lstStyle/>
          <a:p>
            <a:pPr>
              <a:spcBef>
                <a:spcPct val="50000"/>
              </a:spcBef>
            </a:pPr>
            <a:r>
              <a:rPr lang="fr-CA" dirty="0" err="1" smtClean="0">
                <a:solidFill>
                  <a:srgbClr val="000000"/>
                </a:solidFill>
              </a:rPr>
              <a:t>Transecta</a:t>
            </a:r>
            <a:r>
              <a:rPr lang="fr-CA" dirty="0" smtClean="0">
                <a:solidFill>
                  <a:srgbClr val="000000"/>
                </a:solidFill>
              </a:rPr>
              <a:t> </a:t>
            </a:r>
            <a:r>
              <a:rPr lang="fr-CA" dirty="0">
                <a:solidFill>
                  <a:srgbClr val="000000"/>
                </a:solidFill>
              </a:rPr>
              <a:t>3: </a:t>
            </a:r>
            <a:r>
              <a:rPr lang="en-US" dirty="0" smtClean="0">
                <a:solidFill>
                  <a:srgbClr val="000000"/>
                </a:solidFill>
              </a:rPr>
              <a:t>580 </a:t>
            </a:r>
            <a:r>
              <a:rPr lang="en-US" dirty="0" err="1" smtClean="0">
                <a:solidFill>
                  <a:srgbClr val="000000"/>
                </a:solidFill>
              </a:rPr>
              <a:t>cfs</a:t>
            </a:r>
            <a:endParaRPr lang="en-US" dirty="0">
              <a:solidFill>
                <a:srgbClr val="000000"/>
              </a:solidFill>
            </a:endParaRPr>
          </a:p>
        </p:txBody>
      </p:sp>
      <p:sp>
        <p:nvSpPr>
          <p:cNvPr id="17" name="Text Box 32"/>
          <p:cNvSpPr txBox="1">
            <a:spLocks noChangeArrowheads="1"/>
          </p:cNvSpPr>
          <p:nvPr/>
        </p:nvSpPr>
        <p:spPr bwMode="auto">
          <a:xfrm>
            <a:off x="3238500" y="2155825"/>
            <a:ext cx="2903538" cy="369332"/>
          </a:xfrm>
          <a:prstGeom prst="rect">
            <a:avLst/>
          </a:prstGeom>
          <a:noFill/>
          <a:ln w="9525">
            <a:noFill/>
            <a:miter lim="800000"/>
            <a:headEnd/>
            <a:tailEnd/>
          </a:ln>
          <a:effectLst/>
        </p:spPr>
        <p:txBody>
          <a:bodyPr>
            <a:spAutoFit/>
          </a:bodyPr>
          <a:lstStyle/>
          <a:p>
            <a:pPr>
              <a:spcBef>
                <a:spcPct val="50000"/>
              </a:spcBef>
            </a:pPr>
            <a:r>
              <a:rPr lang="fr-CA" dirty="0" err="1" smtClean="0">
                <a:solidFill>
                  <a:srgbClr val="000000"/>
                </a:solidFill>
              </a:rPr>
              <a:t>Transecta</a:t>
            </a:r>
            <a:r>
              <a:rPr lang="fr-CA" dirty="0" smtClean="0">
                <a:solidFill>
                  <a:srgbClr val="000000"/>
                </a:solidFill>
              </a:rPr>
              <a:t> </a:t>
            </a:r>
            <a:r>
              <a:rPr lang="fr-CA" dirty="0">
                <a:solidFill>
                  <a:srgbClr val="000000"/>
                </a:solidFill>
              </a:rPr>
              <a:t>4: </a:t>
            </a:r>
            <a:r>
              <a:rPr lang="en-US" dirty="0" smtClean="0">
                <a:solidFill>
                  <a:srgbClr val="000000"/>
                </a:solidFill>
              </a:rPr>
              <a:t>601 </a:t>
            </a:r>
            <a:r>
              <a:rPr lang="en-US" dirty="0" err="1" smtClean="0">
                <a:solidFill>
                  <a:srgbClr val="000000"/>
                </a:solidFill>
              </a:rPr>
              <a:t>cfs</a:t>
            </a:r>
            <a:endParaRPr lang="en-US" dirty="0">
              <a:solidFill>
                <a:srgbClr val="000000"/>
              </a:solidFill>
            </a:endParaRPr>
          </a:p>
        </p:txBody>
      </p:sp>
      <p:sp>
        <p:nvSpPr>
          <p:cNvPr id="18" name="AutoShape 35"/>
          <p:cNvSpPr>
            <a:spLocks noChangeArrowheads="1"/>
          </p:cNvSpPr>
          <p:nvPr/>
        </p:nvSpPr>
        <p:spPr bwMode="auto">
          <a:xfrm rot="5400000" flipH="1">
            <a:off x="1344613" y="2921000"/>
            <a:ext cx="685800" cy="228600"/>
          </a:xfrm>
          <a:prstGeom prst="homePlate">
            <a:avLst>
              <a:gd name="adj" fmla="val 75000"/>
            </a:avLst>
          </a:prstGeom>
          <a:solidFill>
            <a:schemeClr val="accent1"/>
          </a:solidFill>
          <a:ln w="9525">
            <a:solidFill>
              <a:schemeClr val="tx1"/>
            </a:solidFill>
            <a:miter lim="800000"/>
            <a:headEnd/>
            <a:tailEnd/>
          </a:ln>
          <a:effectLst/>
        </p:spPr>
        <p:txBody>
          <a:bodyPr wrap="none" anchor="ctr"/>
          <a:lstStyle/>
          <a:p>
            <a:endParaRPr lang="en-US"/>
          </a:p>
        </p:txBody>
      </p:sp>
      <p:sp>
        <p:nvSpPr>
          <p:cNvPr id="19" name="AutoShape 36"/>
          <p:cNvSpPr>
            <a:spLocks noChangeArrowheads="1"/>
          </p:cNvSpPr>
          <p:nvPr/>
        </p:nvSpPr>
        <p:spPr bwMode="auto">
          <a:xfrm rot="5400000" flipH="1">
            <a:off x="7488238" y="2921000"/>
            <a:ext cx="685800" cy="228600"/>
          </a:xfrm>
          <a:prstGeom prst="homePlate">
            <a:avLst>
              <a:gd name="adj" fmla="val 75000"/>
            </a:avLst>
          </a:prstGeom>
          <a:solidFill>
            <a:schemeClr val="accent1"/>
          </a:solidFill>
          <a:ln w="9525">
            <a:solidFill>
              <a:schemeClr val="tx1"/>
            </a:solidFill>
            <a:miter lim="800000"/>
            <a:headEnd/>
            <a:tailEnd/>
          </a:ln>
          <a:effectLst/>
        </p:spPr>
        <p:txBody>
          <a:bodyPr wrap="none" anchor="ctr"/>
          <a:lstStyle/>
          <a:p>
            <a:endParaRPr lang="en-US"/>
          </a:p>
        </p:txBody>
      </p:sp>
      <p:sp>
        <p:nvSpPr>
          <p:cNvPr id="20" name="AutoShape 37"/>
          <p:cNvSpPr>
            <a:spLocks noChangeArrowheads="1"/>
          </p:cNvSpPr>
          <p:nvPr/>
        </p:nvSpPr>
        <p:spPr bwMode="auto">
          <a:xfrm rot="5400000" flipH="1">
            <a:off x="1343025" y="2921000"/>
            <a:ext cx="685800" cy="228600"/>
          </a:xfrm>
          <a:prstGeom prst="homePlate">
            <a:avLst>
              <a:gd name="adj" fmla="val 75000"/>
            </a:avLst>
          </a:prstGeom>
          <a:solidFill>
            <a:schemeClr val="accent1"/>
          </a:solidFill>
          <a:ln w="9525">
            <a:solidFill>
              <a:schemeClr val="tx1"/>
            </a:solidFill>
            <a:miter lim="800000"/>
            <a:headEnd/>
            <a:tailEnd/>
          </a:ln>
          <a:effectLst/>
        </p:spPr>
        <p:txBody>
          <a:bodyPr wrap="none" anchor="ctr"/>
          <a:lstStyle/>
          <a:p>
            <a:endParaRPr lang="en-US"/>
          </a:p>
        </p:txBody>
      </p:sp>
      <p:pic>
        <p:nvPicPr>
          <p:cNvPr id="21" name="Picture 7" descr="Profile"/>
          <p:cNvPicPr>
            <a:picLocks noChangeAspect="1" noChangeArrowheads="1"/>
          </p:cNvPicPr>
          <p:nvPr/>
        </p:nvPicPr>
        <p:blipFill>
          <a:blip r:embed="rId4" cstate="print">
            <a:lum bright="-30000"/>
          </a:blip>
          <a:srcRect/>
          <a:stretch>
            <a:fillRect/>
          </a:stretch>
        </p:blipFill>
        <p:spPr bwMode="auto">
          <a:xfrm>
            <a:off x="990600" y="4438650"/>
            <a:ext cx="7467600" cy="1657350"/>
          </a:xfrm>
          <a:prstGeom prst="rect">
            <a:avLst/>
          </a:prstGeom>
          <a:noFill/>
          <a:ln w="9525">
            <a:noFill/>
            <a:miter lim="800000"/>
            <a:headEnd/>
            <a:tailEnd/>
          </a:ln>
        </p:spPr>
      </p:pic>
      <p:pic>
        <p:nvPicPr>
          <p:cNvPr id="22" name="Picture 2"/>
          <p:cNvPicPr>
            <a:picLocks noChangeAspect="1" noChangeArrowheads="1"/>
          </p:cNvPicPr>
          <p:nvPr/>
        </p:nvPicPr>
        <p:blipFill>
          <a:blip r:embed="rId5" cstate="print"/>
          <a:srcRect/>
          <a:stretch>
            <a:fillRect/>
          </a:stretch>
        </p:blipFill>
        <p:spPr bwMode="auto">
          <a:xfrm>
            <a:off x="3483769" y="2805430"/>
            <a:ext cx="2438400" cy="1633220"/>
          </a:xfrm>
          <a:prstGeom prst="rect">
            <a:avLst/>
          </a:prstGeom>
          <a:noFill/>
          <a:ln w="9525">
            <a:noFill/>
            <a:miter lim="800000"/>
            <a:headEnd/>
            <a:tailEnd/>
          </a:ln>
        </p:spPr>
      </p:pic>
    </p:spTree>
    <p:extLst>
      <p:ext uri="{BB962C8B-B14F-4D97-AF65-F5344CB8AC3E}">
        <p14:creationId xmlns:p14="http://schemas.microsoft.com/office/powerpoint/2010/main" xmlns="" val="224130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2.77778E-6 2.77457E-6 L -0.67222 2.77457E-6 " pathEditMode="relative" rAng="0" ptsTypes="AA">
                                      <p:cBhvr>
                                        <p:cTn id="6" dur="3000" fill="hold"/>
                                        <p:tgtEl>
                                          <p:spTgt spid="13"/>
                                        </p:tgtEl>
                                        <p:attrNameLst>
                                          <p:attrName>ppt_x</p:attrName>
                                          <p:attrName>ppt_y</p:attrName>
                                        </p:attrNameLst>
                                      </p:cBhvr>
                                      <p:rCtr x="-336" y="0"/>
                                    </p:animMotion>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63" presetClass="path" presetSubtype="0" accel="50000" decel="50000" fill="hold" grpId="1" nodeType="withEffect">
                                  <p:stCondLst>
                                    <p:cond delay="0"/>
                                  </p:stCondLst>
                                  <p:childTnLst>
                                    <p:animMotion origin="layout" path="M 2.77778E-7 -2.71676E-6 L 0.67222 -2.71676E-6 " pathEditMode="relative" rAng="0" ptsTypes="AA">
                                      <p:cBhvr>
                                        <p:cTn id="22" dur="3000" fill="hold"/>
                                        <p:tgtEl>
                                          <p:spTgt spid="18"/>
                                        </p:tgtEl>
                                        <p:attrNameLst>
                                          <p:attrName>ppt_x</p:attrName>
                                          <p:attrName>ppt_y</p:attrName>
                                        </p:attrNameLst>
                                      </p:cBhvr>
                                      <p:rCtr x="336" y="0"/>
                                    </p:animMotion>
                                  </p:childTnLst>
                                </p:cTn>
                              </p:par>
                            </p:childTnLst>
                          </p:cTn>
                        </p:par>
                        <p:par>
                          <p:cTn id="23" fill="hold">
                            <p:stCondLst>
                              <p:cond delay="3000"/>
                            </p:stCondLst>
                            <p:childTnLst>
                              <p:par>
                                <p:cTn id="24" presetID="1"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0"/>
                                          </p:stCondLst>
                                        </p:cTn>
                                        <p:tgtEl>
                                          <p:spTgt spid="18"/>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childTnLst>
                          </p:cTn>
                        </p:par>
                        <p:par>
                          <p:cTn id="30" fill="hold">
                            <p:stCondLst>
                              <p:cond delay="3000"/>
                            </p:stCondLst>
                            <p:childTnLst>
                              <p:par>
                                <p:cTn id="31" presetID="35" presetClass="path" presetSubtype="0" accel="50000" decel="50000" fill="hold" grpId="0" nodeType="afterEffect">
                                  <p:stCondLst>
                                    <p:cond delay="0"/>
                                  </p:stCondLst>
                                  <p:childTnLst>
                                    <p:animMotion origin="layout" path="M 2.77778E-6 2.77457E-6 L -0.67222 2.77457E-6 " pathEditMode="relative" rAng="0" ptsTypes="AA">
                                      <p:cBhvr>
                                        <p:cTn id="32" dur="3000" fill="hold"/>
                                        <p:tgtEl>
                                          <p:spTgt spid="19"/>
                                        </p:tgtEl>
                                        <p:attrNameLst>
                                          <p:attrName>ppt_x</p:attrName>
                                          <p:attrName>ppt_y</p:attrName>
                                        </p:attrNameLst>
                                      </p:cBhvr>
                                      <p:rCtr x="-336" y="0"/>
                                    </p:animMotion>
                                  </p:child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par>
                          <p:cTn id="36" fill="hold">
                            <p:stCondLst>
                              <p:cond delay="6000"/>
                            </p:stCondLst>
                            <p:childTnLst>
                              <p:par>
                                <p:cTn id="37" presetID="1" presetClass="exit" presetSubtype="0" fill="hold" grpId="1" nodeType="afterEffect">
                                  <p:stCondLst>
                                    <p:cond delay="0"/>
                                  </p:stCondLst>
                                  <p:childTnLst>
                                    <p:set>
                                      <p:cBhvr>
                                        <p:cTn id="38" dur="1" fill="hold">
                                          <p:stCondLst>
                                            <p:cond delay="0"/>
                                          </p:stCondLst>
                                        </p:cTn>
                                        <p:tgtEl>
                                          <p:spTgt spid="19"/>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63" presetClass="path" presetSubtype="0" accel="50000" decel="50000" fill="hold" grpId="1" nodeType="withEffect">
                                  <p:stCondLst>
                                    <p:cond delay="0"/>
                                  </p:stCondLst>
                                  <p:childTnLst>
                                    <p:animMotion origin="layout" path="M 2.77778E-7 -2.71676E-6 L 0.67222 -2.71676E-6 " pathEditMode="relative" rAng="0" ptsTypes="AA">
                                      <p:cBhvr>
                                        <p:cTn id="42" dur="3000" fill="hold"/>
                                        <p:tgtEl>
                                          <p:spTgt spid="20"/>
                                        </p:tgtEl>
                                        <p:attrNameLst>
                                          <p:attrName>ppt_x</p:attrName>
                                          <p:attrName>ppt_y</p:attrName>
                                        </p:attrNameLst>
                                      </p:cBhvr>
                                      <p:rCtr x="336" y="0"/>
                                    </p:animMotion>
                                  </p:child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p:bldP spid="15" grpId="0"/>
      <p:bldP spid="16" grpId="0"/>
      <p:bldP spid="17" grpId="0"/>
      <p:bldP spid="18" grpId="0" animBg="1"/>
      <p:bldP spid="18" grpId="1" animBg="1"/>
      <p:bldP spid="19" grpId="0" animBg="1"/>
      <p:bldP spid="19" grpId="1" animBg="1"/>
      <p:bldP spid="20" grpId="0" animBg="1"/>
      <p:bldP spid="2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idx="4294967295"/>
          </p:nvPr>
        </p:nvSpPr>
        <p:spPr>
          <a:xfrm>
            <a:off x="0" y="0"/>
            <a:ext cx="9144000" cy="1041400"/>
          </a:xfrm>
          <a:gradFill rotWithShape="1">
            <a:gsLst>
              <a:gs pos="0">
                <a:srgbClr val="414393">
                  <a:gamma/>
                  <a:tint val="38039"/>
                  <a:invGamma/>
                </a:srgbClr>
              </a:gs>
              <a:gs pos="100000">
                <a:srgbClr val="414393"/>
              </a:gs>
            </a:gsLst>
            <a:lin ang="5400000" scaled="1"/>
          </a:gradFill>
          <a:ln cap="flat" algn="ctr">
            <a:solidFill>
              <a:srgbClr val="003366"/>
            </a:solidFill>
            <a:headEnd type="none" w="med" len="med"/>
            <a:tailEnd type="none" w="med" len="med"/>
          </a:ln>
        </p:spPr>
        <p:txBody>
          <a:bodyPr/>
          <a:lstStyle/>
          <a:p>
            <a:pPr eaLnBrk="1" hangingPunct="1">
              <a:defRPr/>
            </a:pPr>
            <a:r>
              <a:rPr lang="en-US" sz="4000" b="0" dirty="0" smtClean="0">
                <a:solidFill>
                  <a:schemeClr val="tx1"/>
                </a:solidFill>
                <a:effectLst>
                  <a:outerShdw blurRad="38100" dist="38100" dir="2700000" algn="tl">
                    <a:srgbClr val="000000"/>
                  </a:outerShdw>
                </a:effectLst>
                <a:latin typeface="Calibri" pitchFamily="34" charset="0"/>
              </a:rPr>
              <a:t>INTRODUCCIÓN</a:t>
            </a: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29532" t="24609" r="29532" b="49219"/>
          <a:stretch>
            <a:fillRect/>
          </a:stretch>
        </p:blipFill>
        <p:spPr bwMode="auto">
          <a:xfrm>
            <a:off x="0" y="6327775"/>
            <a:ext cx="1108075"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0" name="Rectangle 4"/>
          <p:cNvSpPr>
            <a:spLocks noChangeArrowheads="1"/>
          </p:cNvSpPr>
          <p:nvPr/>
        </p:nvSpPr>
        <p:spPr bwMode="auto">
          <a:xfrm>
            <a:off x="1200150" y="6340475"/>
            <a:ext cx="6575425"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r>
              <a:rPr lang="en-US" sz="1400">
                <a:solidFill>
                  <a:srgbClr val="414393"/>
                </a:solidFill>
                <a:latin typeface="Lucida Sans Unicode" pitchFamily="34" charset="0"/>
              </a:rPr>
              <a:t>Universidad Nacional de Córdoba – FCEFyN</a:t>
            </a:r>
          </a:p>
          <a:p>
            <a:r>
              <a:rPr lang="en-US" sz="1400">
                <a:solidFill>
                  <a:srgbClr val="414393"/>
                </a:solidFill>
                <a:latin typeface="Lucida Sans Unicode" pitchFamily="34" charset="0"/>
              </a:rPr>
              <a:t>Descripción Experimental de la Turbulencia</a:t>
            </a:r>
          </a:p>
        </p:txBody>
      </p:sp>
      <p:sp>
        <p:nvSpPr>
          <p:cNvPr id="4101" name="Line 5"/>
          <p:cNvSpPr>
            <a:spLocks noChangeShapeType="1"/>
          </p:cNvSpPr>
          <p:nvPr/>
        </p:nvSpPr>
        <p:spPr bwMode="auto">
          <a:xfrm>
            <a:off x="0" y="6299200"/>
            <a:ext cx="9144000" cy="0"/>
          </a:xfrm>
          <a:prstGeom prst="line">
            <a:avLst/>
          </a:prstGeom>
          <a:noFill/>
          <a:ln w="38100">
            <a:solidFill>
              <a:srgbClr val="000080"/>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181260" name="Text Box 12"/>
          <p:cNvSpPr txBox="1">
            <a:spLocks noChangeArrowheads="1"/>
          </p:cNvSpPr>
          <p:nvPr/>
        </p:nvSpPr>
        <p:spPr bwMode="auto">
          <a:xfrm>
            <a:off x="144463" y="1289050"/>
            <a:ext cx="8912225" cy="5047536"/>
          </a:xfrm>
          <a:prstGeom prst="rect">
            <a:avLst/>
          </a:prstGeom>
          <a:noFill/>
          <a:ln w="9525">
            <a:noFill/>
            <a:miter lim="800000"/>
            <a:headEnd/>
            <a:tailEnd/>
          </a:ln>
          <a:effectLst/>
        </p:spPr>
        <p:txBody>
          <a:bodyPr>
            <a:spAutoFit/>
          </a:bodyPr>
          <a:lstStyle/>
          <a:p>
            <a:pPr algn="ctr">
              <a:spcBef>
                <a:spcPct val="50000"/>
              </a:spcBef>
              <a:buClr>
                <a:srgbClr val="0000CC"/>
              </a:buClr>
              <a:defRPr/>
            </a:pPr>
            <a:r>
              <a:rPr lang="es-ES" sz="2800" b="1" u="sng" dirty="0" smtClean="0">
                <a:solidFill>
                  <a:srgbClr val="002060"/>
                </a:solidFill>
                <a:latin typeface="Calibri" pitchFamily="34" charset="0"/>
                <a:cs typeface="+mn-cs"/>
              </a:rPr>
              <a:t>Evaluación </a:t>
            </a:r>
            <a:r>
              <a:rPr lang="es-ES" sz="2800" b="1" u="sng" dirty="0">
                <a:solidFill>
                  <a:srgbClr val="002060"/>
                </a:solidFill>
                <a:latin typeface="Calibri" pitchFamily="34" charset="0"/>
                <a:cs typeface="+mn-cs"/>
              </a:rPr>
              <a:t>experimental </a:t>
            </a:r>
            <a:endParaRPr lang="es-ES" sz="2800" b="1" u="sng" dirty="0" smtClean="0">
              <a:solidFill>
                <a:srgbClr val="002060"/>
              </a:solidFill>
              <a:latin typeface="Calibri" pitchFamily="34" charset="0"/>
              <a:cs typeface="+mn-cs"/>
            </a:endParaRPr>
          </a:p>
          <a:p>
            <a:pPr algn="just">
              <a:spcBef>
                <a:spcPct val="50000"/>
              </a:spcBef>
              <a:buClr>
                <a:srgbClr val="0000CC"/>
              </a:buClr>
              <a:defRPr/>
            </a:pPr>
            <a:r>
              <a:rPr lang="es-ES" sz="2800" dirty="0">
                <a:solidFill>
                  <a:srgbClr val="002060"/>
                </a:solidFill>
                <a:latin typeface="Calibri" pitchFamily="34" charset="0"/>
                <a:cs typeface="+mn-cs"/>
              </a:rPr>
              <a:t>S</a:t>
            </a:r>
            <a:r>
              <a:rPr lang="es-ES" sz="2800" dirty="0" smtClean="0">
                <a:solidFill>
                  <a:srgbClr val="002060"/>
                </a:solidFill>
                <a:latin typeface="Calibri" pitchFamily="34" charset="0"/>
                <a:cs typeface="+mn-cs"/>
              </a:rPr>
              <a:t>e </a:t>
            </a:r>
            <a:r>
              <a:rPr lang="es-ES" sz="2800" dirty="0">
                <a:solidFill>
                  <a:srgbClr val="002060"/>
                </a:solidFill>
                <a:latin typeface="Calibri" pitchFamily="34" charset="0"/>
                <a:cs typeface="+mn-cs"/>
              </a:rPr>
              <a:t>realizó en diferentes campañas de mediciones. </a:t>
            </a:r>
          </a:p>
          <a:p>
            <a:pPr algn="just">
              <a:spcBef>
                <a:spcPct val="50000"/>
              </a:spcBef>
              <a:buClr>
                <a:srgbClr val="0000CC"/>
              </a:buClr>
              <a:defRPr/>
            </a:pPr>
            <a:r>
              <a:rPr lang="es-ES" sz="2800" dirty="0">
                <a:solidFill>
                  <a:srgbClr val="002060"/>
                </a:solidFill>
                <a:latin typeface="Calibri" pitchFamily="34" charset="0"/>
                <a:cs typeface="+mn-cs"/>
              </a:rPr>
              <a:t>1) En las primeras se utilizaron las versiones del software (</a:t>
            </a:r>
            <a:r>
              <a:rPr lang="es-ES" sz="2800" dirty="0" err="1">
                <a:solidFill>
                  <a:srgbClr val="002060"/>
                </a:solidFill>
                <a:latin typeface="Calibri" pitchFamily="34" charset="0"/>
                <a:cs typeface="+mn-cs"/>
              </a:rPr>
              <a:t>RiverSurveyour</a:t>
            </a:r>
            <a:r>
              <a:rPr lang="es-ES" sz="2800" dirty="0">
                <a:solidFill>
                  <a:srgbClr val="002060"/>
                </a:solidFill>
                <a:latin typeface="Calibri" pitchFamily="34" charset="0"/>
                <a:cs typeface="+mn-cs"/>
              </a:rPr>
              <a:t> Live v.1.51) y firmware (</a:t>
            </a:r>
            <a:r>
              <a:rPr lang="es-ES" sz="2800" dirty="0" err="1">
                <a:solidFill>
                  <a:srgbClr val="002060"/>
                </a:solidFill>
                <a:latin typeface="Calibri" pitchFamily="34" charset="0"/>
                <a:cs typeface="+mn-cs"/>
              </a:rPr>
              <a:t>RiverSurveyour</a:t>
            </a:r>
            <a:r>
              <a:rPr lang="es-ES" sz="2800" dirty="0">
                <a:solidFill>
                  <a:srgbClr val="002060"/>
                </a:solidFill>
                <a:latin typeface="Calibri" pitchFamily="34" charset="0"/>
                <a:cs typeface="+mn-cs"/>
              </a:rPr>
              <a:t> firmware v0.83) incluidos en el sistema adquirido a YSI/</a:t>
            </a:r>
            <a:r>
              <a:rPr lang="es-ES" sz="2800" dirty="0" err="1">
                <a:solidFill>
                  <a:srgbClr val="002060"/>
                </a:solidFill>
                <a:latin typeface="Calibri" pitchFamily="34" charset="0"/>
                <a:cs typeface="+mn-cs"/>
              </a:rPr>
              <a:t>Sontek</a:t>
            </a:r>
            <a:r>
              <a:rPr lang="es-ES" sz="2800" dirty="0">
                <a:solidFill>
                  <a:srgbClr val="002060"/>
                </a:solidFill>
                <a:latin typeface="Calibri" pitchFamily="34" charset="0"/>
                <a:cs typeface="+mn-cs"/>
              </a:rPr>
              <a:t>. </a:t>
            </a:r>
          </a:p>
          <a:p>
            <a:pPr algn="just">
              <a:spcBef>
                <a:spcPct val="50000"/>
              </a:spcBef>
              <a:buClr>
                <a:srgbClr val="0000CC"/>
              </a:buClr>
              <a:defRPr/>
            </a:pPr>
            <a:r>
              <a:rPr lang="es-ES" sz="2800" dirty="0">
                <a:solidFill>
                  <a:srgbClr val="002060"/>
                </a:solidFill>
                <a:latin typeface="Calibri" pitchFamily="34" charset="0"/>
                <a:cs typeface="+mn-cs"/>
              </a:rPr>
              <a:t>2) En el resto de las campañas se actualizó el software (</a:t>
            </a:r>
            <a:r>
              <a:rPr lang="es-ES" sz="2800" dirty="0" err="1">
                <a:solidFill>
                  <a:srgbClr val="002060"/>
                </a:solidFill>
                <a:latin typeface="Calibri" pitchFamily="34" charset="0"/>
                <a:cs typeface="+mn-cs"/>
              </a:rPr>
              <a:t>RiverSurveyour</a:t>
            </a:r>
            <a:r>
              <a:rPr lang="es-ES" sz="2800" dirty="0">
                <a:solidFill>
                  <a:srgbClr val="002060"/>
                </a:solidFill>
                <a:latin typeface="Calibri" pitchFamily="34" charset="0"/>
                <a:cs typeface="+mn-cs"/>
              </a:rPr>
              <a:t> Live v.2.00) y firmware (</a:t>
            </a:r>
            <a:r>
              <a:rPr lang="es-ES" sz="2800" dirty="0" err="1">
                <a:solidFill>
                  <a:srgbClr val="002060"/>
                </a:solidFill>
                <a:latin typeface="Calibri" pitchFamily="34" charset="0"/>
                <a:cs typeface="+mn-cs"/>
              </a:rPr>
              <a:t>RiverSurveyour</a:t>
            </a:r>
            <a:r>
              <a:rPr lang="es-ES" sz="2800" dirty="0">
                <a:solidFill>
                  <a:srgbClr val="002060"/>
                </a:solidFill>
                <a:latin typeface="Calibri" pitchFamily="34" charset="0"/>
                <a:cs typeface="+mn-cs"/>
              </a:rPr>
              <a:t> firmware v1.0) del instrumental de acuerdo a las recomendaciones sugeridas por YSI/</a:t>
            </a:r>
            <a:r>
              <a:rPr lang="es-ES" sz="2800" dirty="0" err="1">
                <a:solidFill>
                  <a:srgbClr val="002060"/>
                </a:solidFill>
                <a:latin typeface="Calibri" pitchFamily="34" charset="0"/>
                <a:cs typeface="+mn-cs"/>
              </a:rPr>
              <a:t>Sontek</a:t>
            </a:r>
            <a:r>
              <a:rPr lang="es-ES" sz="2800" dirty="0">
                <a:solidFill>
                  <a:srgbClr val="002060"/>
                </a:solidFill>
                <a:latin typeface="Calibri" pitchFamily="34" charset="0"/>
                <a:cs typeface="+mn-cs"/>
              </a:rPr>
              <a:t>. </a:t>
            </a:r>
            <a:endParaRPr lang="en-US" sz="2800" dirty="0">
              <a:solidFill>
                <a:srgbClr val="002060"/>
              </a:solidFill>
              <a:latin typeface="Calibri" pitchFamily="34" charset="0"/>
              <a:cs typeface="+mn-cs"/>
            </a:endParaRPr>
          </a:p>
        </p:txBody>
      </p:sp>
      <p:sp>
        <p:nvSpPr>
          <p:cNvPr id="7" name="Rectangle 6"/>
          <p:cNvSpPr/>
          <p:nvPr/>
        </p:nvSpPr>
        <p:spPr>
          <a:xfrm>
            <a:off x="144462" y="4508348"/>
            <a:ext cx="8912225" cy="179085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idx="4294967295"/>
          </p:nvPr>
        </p:nvSpPr>
        <p:spPr>
          <a:xfrm>
            <a:off x="0" y="0"/>
            <a:ext cx="9144000" cy="1041400"/>
          </a:xfrm>
          <a:gradFill rotWithShape="1">
            <a:gsLst>
              <a:gs pos="0">
                <a:srgbClr val="414393">
                  <a:gamma/>
                  <a:tint val="38039"/>
                  <a:invGamma/>
                </a:srgbClr>
              </a:gs>
              <a:gs pos="100000">
                <a:srgbClr val="414393"/>
              </a:gs>
            </a:gsLst>
            <a:lin ang="5400000" scaled="1"/>
          </a:gradFill>
          <a:ln cap="flat" algn="ctr">
            <a:solidFill>
              <a:srgbClr val="003366"/>
            </a:solidFill>
            <a:headEnd type="none" w="med" len="med"/>
            <a:tailEnd type="none" w="med" len="med"/>
          </a:ln>
        </p:spPr>
        <p:txBody>
          <a:bodyPr/>
          <a:lstStyle/>
          <a:p>
            <a:pPr eaLnBrk="1" hangingPunct="1">
              <a:defRPr/>
            </a:pPr>
            <a:r>
              <a:rPr lang="en-US" sz="4000" b="0" dirty="0" smtClean="0">
                <a:solidFill>
                  <a:schemeClr val="tx1"/>
                </a:solidFill>
                <a:effectLst>
                  <a:outerShdw blurRad="38100" dist="38100" dir="2700000" algn="tl">
                    <a:srgbClr val="000000"/>
                  </a:outerShdw>
                </a:effectLst>
                <a:latin typeface="Calibri" pitchFamily="34" charset="0"/>
              </a:rPr>
              <a:t>INSTALACIÓN EXPERIMENTAL </a:t>
            </a:r>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29532" t="24609" r="29532" b="49219"/>
          <a:stretch>
            <a:fillRect/>
          </a:stretch>
        </p:blipFill>
        <p:spPr bwMode="auto">
          <a:xfrm>
            <a:off x="0" y="6327775"/>
            <a:ext cx="1108075"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8" name="Rectangle 4"/>
          <p:cNvSpPr>
            <a:spLocks noChangeArrowheads="1"/>
          </p:cNvSpPr>
          <p:nvPr/>
        </p:nvSpPr>
        <p:spPr bwMode="auto">
          <a:xfrm>
            <a:off x="1200150" y="6340475"/>
            <a:ext cx="6575425"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r>
              <a:rPr lang="en-US" sz="1400">
                <a:solidFill>
                  <a:srgbClr val="414393"/>
                </a:solidFill>
                <a:latin typeface="Lucida Sans Unicode" pitchFamily="34" charset="0"/>
              </a:rPr>
              <a:t>Universidad Nacional de Córdoba – FCEFyN</a:t>
            </a:r>
          </a:p>
          <a:p>
            <a:r>
              <a:rPr lang="en-US" sz="1400">
                <a:solidFill>
                  <a:srgbClr val="414393"/>
                </a:solidFill>
                <a:latin typeface="Lucida Sans Unicode" pitchFamily="34" charset="0"/>
              </a:rPr>
              <a:t>Descripción Experimental de la Turbulencia</a:t>
            </a:r>
          </a:p>
        </p:txBody>
      </p:sp>
      <p:sp>
        <p:nvSpPr>
          <p:cNvPr id="6149" name="Line 5"/>
          <p:cNvSpPr>
            <a:spLocks noChangeShapeType="1"/>
          </p:cNvSpPr>
          <p:nvPr/>
        </p:nvSpPr>
        <p:spPr bwMode="auto">
          <a:xfrm>
            <a:off x="0" y="6299200"/>
            <a:ext cx="9144000" cy="0"/>
          </a:xfrm>
          <a:prstGeom prst="line">
            <a:avLst/>
          </a:prstGeom>
          <a:noFill/>
          <a:ln w="38100">
            <a:solidFill>
              <a:srgbClr val="000080"/>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4102" name="Rectangle 6"/>
          <p:cNvSpPr>
            <a:spLocks noChangeArrowheads="1"/>
          </p:cNvSpPr>
          <p:nvPr/>
        </p:nvSpPr>
        <p:spPr bwMode="auto">
          <a:xfrm>
            <a:off x="457200" y="1238250"/>
            <a:ext cx="8485188" cy="4973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Clr>
                <a:schemeClr val="hlink"/>
              </a:buClr>
              <a:buSzPct val="70000"/>
              <a:buFont typeface="Wingdings" pitchFamily="2" charset="2"/>
              <a:buChar char="n"/>
              <a:defRPr/>
            </a:pPr>
            <a:endParaRPr lang="en-US" sz="2800" dirty="0">
              <a:solidFill>
                <a:srgbClr val="000000"/>
              </a:solidFill>
              <a:latin typeface="Calibri" pitchFamily="34" charset="0"/>
            </a:endParaRPr>
          </a:p>
          <a:p>
            <a:pPr>
              <a:spcBef>
                <a:spcPct val="20000"/>
              </a:spcBef>
              <a:buClr>
                <a:schemeClr val="hlink"/>
              </a:buClr>
              <a:buSzPct val="70000"/>
              <a:defRPr/>
            </a:pPr>
            <a:r>
              <a:rPr lang="en-US" sz="2800" dirty="0">
                <a:solidFill>
                  <a:srgbClr val="000000"/>
                </a:solidFill>
                <a:latin typeface="Calibri" pitchFamily="34" charset="0"/>
              </a:rPr>
              <a:t>				</a:t>
            </a:r>
          </a:p>
          <a:p>
            <a:pPr>
              <a:spcBef>
                <a:spcPct val="20000"/>
              </a:spcBef>
              <a:buClr>
                <a:schemeClr val="hlink"/>
              </a:buClr>
              <a:buSzPct val="70000"/>
              <a:defRPr/>
            </a:pPr>
            <a:endParaRPr lang="en-US" sz="2800" dirty="0">
              <a:solidFill>
                <a:srgbClr val="000000"/>
              </a:solidFill>
              <a:latin typeface="Calibri" pitchFamily="34" charset="0"/>
            </a:endParaRPr>
          </a:p>
          <a:p>
            <a:pPr marL="342900" indent="-342900">
              <a:spcBef>
                <a:spcPct val="20000"/>
              </a:spcBef>
              <a:buClr>
                <a:schemeClr val="hlink"/>
              </a:buClr>
              <a:buSzPct val="70000"/>
              <a:buFont typeface="Wingdings" pitchFamily="2" charset="2"/>
              <a:buNone/>
              <a:defRPr/>
            </a:pPr>
            <a:endParaRPr lang="en-US" sz="2800" dirty="0">
              <a:solidFill>
                <a:srgbClr val="000000"/>
              </a:solidFill>
              <a:latin typeface="Calibri" pitchFamily="34" charset="0"/>
            </a:endParaRPr>
          </a:p>
          <a:p>
            <a:pPr marL="342900" indent="-342900">
              <a:spcBef>
                <a:spcPct val="20000"/>
              </a:spcBef>
              <a:buClr>
                <a:schemeClr val="hlink"/>
              </a:buClr>
              <a:buSzPct val="70000"/>
              <a:buFont typeface="Wingdings" pitchFamily="2" charset="2"/>
              <a:buNone/>
              <a:defRPr/>
            </a:pPr>
            <a:endParaRPr lang="en-US" sz="2800" dirty="0">
              <a:solidFill>
                <a:srgbClr val="000000"/>
              </a:solidFill>
              <a:latin typeface="Calibri" pitchFamily="34" charset="0"/>
            </a:endParaRPr>
          </a:p>
          <a:p>
            <a:pPr marL="342900" indent="-342900">
              <a:spcBef>
                <a:spcPct val="20000"/>
              </a:spcBef>
              <a:buClr>
                <a:schemeClr val="hlink"/>
              </a:buClr>
              <a:buSzPct val="70000"/>
              <a:buFont typeface="Wingdings" pitchFamily="2" charset="2"/>
              <a:buNone/>
              <a:defRPr/>
            </a:pPr>
            <a:endParaRPr lang="en-US" sz="2800" dirty="0">
              <a:solidFill>
                <a:srgbClr val="000000"/>
              </a:solidFill>
              <a:latin typeface="Calibri" pitchFamily="34" charset="0"/>
            </a:endParaRPr>
          </a:p>
          <a:p>
            <a:pPr marL="342900" indent="-342900">
              <a:spcBef>
                <a:spcPct val="20000"/>
              </a:spcBef>
              <a:buClr>
                <a:schemeClr val="hlink"/>
              </a:buClr>
              <a:buSzPct val="70000"/>
              <a:buFont typeface="Wingdings" pitchFamily="2" charset="2"/>
              <a:buNone/>
              <a:defRPr/>
            </a:pPr>
            <a:endParaRPr lang="en-US" sz="2800" dirty="0">
              <a:solidFill>
                <a:srgbClr val="000000"/>
              </a:solidFill>
              <a:latin typeface="Calibri" pitchFamily="34" charset="0"/>
            </a:endParaRPr>
          </a:p>
          <a:p>
            <a:pPr marL="342900" indent="-342900">
              <a:spcBef>
                <a:spcPct val="20000"/>
              </a:spcBef>
              <a:buClr>
                <a:schemeClr val="hlink"/>
              </a:buClr>
              <a:buSzPct val="70000"/>
              <a:buFont typeface="Wingdings" pitchFamily="2" charset="2"/>
              <a:buChar char="n"/>
              <a:defRPr/>
            </a:pPr>
            <a:endParaRPr lang="en-US" sz="2800" dirty="0">
              <a:solidFill>
                <a:srgbClr val="000000"/>
              </a:solidFill>
              <a:latin typeface="Calibri" pitchFamily="34" charset="0"/>
            </a:endParaRPr>
          </a:p>
          <a:p>
            <a:pPr>
              <a:spcBef>
                <a:spcPct val="20000"/>
              </a:spcBef>
              <a:buClr>
                <a:schemeClr val="hlink"/>
              </a:buClr>
              <a:buSzPct val="70000"/>
              <a:defRPr/>
            </a:pPr>
            <a:r>
              <a:rPr lang="es-ES" sz="2800" dirty="0">
                <a:solidFill>
                  <a:srgbClr val="000000"/>
                </a:solidFill>
                <a:latin typeface="Calibri" pitchFamily="34" charset="0"/>
              </a:rPr>
              <a:t>Canal de aforo; planta de tratamiento de agua potable “Los Molinos”, Córdoba, Argentina</a:t>
            </a:r>
            <a:endParaRPr lang="en-US" sz="2800" dirty="0">
              <a:solidFill>
                <a:srgbClr val="000000"/>
              </a:solidFill>
              <a:latin typeface="Calibri" pitchFamily="34" charset="0"/>
            </a:endParaRPr>
          </a:p>
        </p:txBody>
      </p:sp>
      <p:pic>
        <p:nvPicPr>
          <p:cNvPr id="61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08263" y="1117600"/>
            <a:ext cx="30861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idx="4294967295"/>
          </p:nvPr>
        </p:nvSpPr>
        <p:spPr>
          <a:xfrm>
            <a:off x="0" y="0"/>
            <a:ext cx="9144000" cy="1041400"/>
          </a:xfrm>
          <a:gradFill rotWithShape="1">
            <a:gsLst>
              <a:gs pos="0">
                <a:srgbClr val="414393">
                  <a:gamma/>
                  <a:tint val="38039"/>
                  <a:invGamma/>
                </a:srgbClr>
              </a:gs>
              <a:gs pos="100000">
                <a:srgbClr val="414393"/>
              </a:gs>
            </a:gsLst>
            <a:lin ang="5400000" scaled="1"/>
          </a:gradFill>
          <a:ln cap="flat" algn="ctr">
            <a:solidFill>
              <a:srgbClr val="003366"/>
            </a:solidFill>
            <a:headEnd type="none" w="med" len="med"/>
            <a:tailEnd type="none" w="med" len="med"/>
          </a:ln>
        </p:spPr>
        <p:txBody>
          <a:bodyPr/>
          <a:lstStyle/>
          <a:p>
            <a:pPr eaLnBrk="1" hangingPunct="1">
              <a:defRPr/>
            </a:pPr>
            <a:r>
              <a:rPr lang="en-US" sz="4000" b="0" dirty="0" smtClean="0">
                <a:solidFill>
                  <a:schemeClr val="tx1"/>
                </a:solidFill>
                <a:effectLst>
                  <a:outerShdw blurRad="38100" dist="38100" dir="2700000" algn="tl">
                    <a:srgbClr val="000000"/>
                  </a:outerShdw>
                </a:effectLst>
                <a:latin typeface="Calibri" pitchFamily="34" charset="0"/>
              </a:rPr>
              <a:t>INSTALACIÓN EXPERIMENTAL </a:t>
            </a:r>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29532" t="24609" r="29532" b="49219"/>
          <a:stretch>
            <a:fillRect/>
          </a:stretch>
        </p:blipFill>
        <p:spPr bwMode="auto">
          <a:xfrm>
            <a:off x="0" y="6327775"/>
            <a:ext cx="1108075"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2" name="Rectangle 4"/>
          <p:cNvSpPr>
            <a:spLocks noChangeArrowheads="1"/>
          </p:cNvSpPr>
          <p:nvPr/>
        </p:nvSpPr>
        <p:spPr bwMode="auto">
          <a:xfrm>
            <a:off x="1200150" y="6340475"/>
            <a:ext cx="6575425"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r>
              <a:rPr lang="en-US" sz="1400">
                <a:solidFill>
                  <a:srgbClr val="414393"/>
                </a:solidFill>
                <a:latin typeface="Lucida Sans Unicode" pitchFamily="34" charset="0"/>
              </a:rPr>
              <a:t>Universidad Nacional de Córdoba – FCEFyN</a:t>
            </a:r>
          </a:p>
          <a:p>
            <a:r>
              <a:rPr lang="en-US" sz="1400">
                <a:solidFill>
                  <a:srgbClr val="414393"/>
                </a:solidFill>
                <a:latin typeface="Lucida Sans Unicode" pitchFamily="34" charset="0"/>
              </a:rPr>
              <a:t>Descripción Experimental de la Turbulencia</a:t>
            </a:r>
          </a:p>
        </p:txBody>
      </p:sp>
      <p:sp>
        <p:nvSpPr>
          <p:cNvPr id="7173" name="Line 5"/>
          <p:cNvSpPr>
            <a:spLocks noChangeShapeType="1"/>
          </p:cNvSpPr>
          <p:nvPr/>
        </p:nvSpPr>
        <p:spPr bwMode="auto">
          <a:xfrm>
            <a:off x="0" y="6299200"/>
            <a:ext cx="9144000" cy="0"/>
          </a:xfrm>
          <a:prstGeom prst="line">
            <a:avLst/>
          </a:prstGeom>
          <a:noFill/>
          <a:ln w="38100">
            <a:solidFill>
              <a:srgbClr val="000080"/>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4102" name="Rectangle 6"/>
          <p:cNvSpPr>
            <a:spLocks noChangeArrowheads="1"/>
          </p:cNvSpPr>
          <p:nvPr/>
        </p:nvSpPr>
        <p:spPr bwMode="auto">
          <a:xfrm>
            <a:off x="22225" y="1238250"/>
            <a:ext cx="8485188" cy="4973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buClr>
                <a:schemeClr val="hlink"/>
              </a:buClr>
              <a:buSzPct val="70000"/>
              <a:defRPr/>
            </a:pPr>
            <a:r>
              <a:rPr lang="es-ES" sz="2800" dirty="0">
                <a:solidFill>
                  <a:srgbClr val="000000"/>
                </a:solidFill>
                <a:latin typeface="Calibri" pitchFamily="34" charset="0"/>
              </a:rPr>
              <a:t>Canal revestido en </a:t>
            </a:r>
          </a:p>
          <a:p>
            <a:pPr>
              <a:spcBef>
                <a:spcPct val="20000"/>
              </a:spcBef>
              <a:buClr>
                <a:schemeClr val="hlink"/>
              </a:buClr>
              <a:buSzPct val="70000"/>
              <a:defRPr/>
            </a:pPr>
            <a:r>
              <a:rPr lang="es-ES" sz="2800" dirty="0">
                <a:solidFill>
                  <a:srgbClr val="000000"/>
                </a:solidFill>
                <a:latin typeface="Calibri" pitchFamily="34" charset="0"/>
              </a:rPr>
              <a:t>Hormigón. </a:t>
            </a:r>
          </a:p>
          <a:p>
            <a:pPr>
              <a:spcBef>
                <a:spcPct val="20000"/>
              </a:spcBef>
              <a:buClr>
                <a:schemeClr val="hlink"/>
              </a:buClr>
              <a:buSzPct val="70000"/>
              <a:defRPr/>
            </a:pPr>
            <a:r>
              <a:rPr lang="es-ES" sz="2800" dirty="0">
                <a:solidFill>
                  <a:srgbClr val="000000"/>
                </a:solidFill>
                <a:latin typeface="Calibri" pitchFamily="34" charset="0"/>
              </a:rPr>
              <a:t>Flujo de Sur a Norte. 					</a:t>
            </a:r>
          </a:p>
          <a:p>
            <a:pPr>
              <a:spcBef>
                <a:spcPct val="20000"/>
              </a:spcBef>
              <a:buClr>
                <a:schemeClr val="hlink"/>
              </a:buClr>
              <a:buSzPct val="70000"/>
              <a:defRPr/>
            </a:pPr>
            <a:endParaRPr lang="es-ES" sz="2800" dirty="0">
              <a:solidFill>
                <a:srgbClr val="000000"/>
              </a:solidFill>
              <a:latin typeface="Calibri" pitchFamily="34" charset="0"/>
            </a:endParaRPr>
          </a:p>
          <a:p>
            <a:pPr>
              <a:spcBef>
                <a:spcPct val="20000"/>
              </a:spcBef>
              <a:buClr>
                <a:schemeClr val="hlink"/>
              </a:buClr>
              <a:buSzPct val="70000"/>
              <a:defRPr/>
            </a:pPr>
            <a:r>
              <a:rPr lang="es-ES" sz="2800" dirty="0">
                <a:solidFill>
                  <a:srgbClr val="000000"/>
                </a:solidFill>
                <a:latin typeface="Calibri" pitchFamily="34" charset="0"/>
              </a:rPr>
              <a:t>Ancho de 5m.</a:t>
            </a:r>
          </a:p>
          <a:p>
            <a:pPr>
              <a:spcBef>
                <a:spcPct val="20000"/>
              </a:spcBef>
              <a:buClr>
                <a:schemeClr val="hlink"/>
              </a:buClr>
              <a:buSzPct val="70000"/>
              <a:defRPr/>
            </a:pPr>
            <a:endParaRPr lang="es-ES" sz="2800" dirty="0">
              <a:solidFill>
                <a:srgbClr val="000000"/>
              </a:solidFill>
              <a:latin typeface="Calibri" pitchFamily="34" charset="0"/>
            </a:endParaRPr>
          </a:p>
          <a:p>
            <a:pPr>
              <a:spcBef>
                <a:spcPct val="20000"/>
              </a:spcBef>
              <a:buClr>
                <a:schemeClr val="hlink"/>
              </a:buClr>
              <a:buSzPct val="70000"/>
              <a:defRPr/>
            </a:pPr>
            <a:r>
              <a:rPr lang="es-ES" sz="2800" dirty="0">
                <a:solidFill>
                  <a:srgbClr val="000000"/>
                </a:solidFill>
                <a:latin typeface="Calibri" pitchFamily="34" charset="0"/>
              </a:rPr>
              <a:t>Paredes laterales </a:t>
            </a:r>
          </a:p>
          <a:p>
            <a:pPr>
              <a:spcBef>
                <a:spcPct val="20000"/>
              </a:spcBef>
              <a:buClr>
                <a:schemeClr val="hlink"/>
              </a:buClr>
              <a:buSzPct val="70000"/>
              <a:defRPr/>
            </a:pPr>
            <a:r>
              <a:rPr lang="es-ES" sz="2800" dirty="0">
                <a:solidFill>
                  <a:srgbClr val="000000"/>
                </a:solidFill>
                <a:latin typeface="Calibri" pitchFamily="34" charset="0"/>
              </a:rPr>
              <a:t>verticales.</a:t>
            </a:r>
            <a:endParaRPr lang="en-US" sz="2800" dirty="0">
              <a:solidFill>
                <a:srgbClr val="000000"/>
              </a:solidFill>
              <a:latin typeface="Calibri" pitchFamily="34" charset="0"/>
            </a:endParaRPr>
          </a:p>
          <a:p>
            <a:pPr>
              <a:spcBef>
                <a:spcPct val="20000"/>
              </a:spcBef>
              <a:buClr>
                <a:schemeClr val="hlink"/>
              </a:buClr>
              <a:buSzPct val="70000"/>
              <a:defRPr/>
            </a:pPr>
            <a:r>
              <a:rPr lang="es-ES" sz="2800" dirty="0">
                <a:solidFill>
                  <a:srgbClr val="000000"/>
                </a:solidFill>
                <a:latin typeface="Calibri" pitchFamily="34" charset="0"/>
              </a:rPr>
              <a:t>Sistema de aforo basado en el principio de tiempo de viaje de una señal acústica</a:t>
            </a:r>
            <a:endParaRPr lang="en-US" sz="2800" dirty="0">
              <a:solidFill>
                <a:srgbClr val="000000"/>
              </a:solidFill>
              <a:latin typeface="Calibri" pitchFamily="34" charset="0"/>
            </a:endParaRPr>
          </a:p>
          <a:p>
            <a:pPr marL="342900" indent="-342900">
              <a:spcBef>
                <a:spcPct val="20000"/>
              </a:spcBef>
              <a:buClr>
                <a:schemeClr val="hlink"/>
              </a:buClr>
              <a:buSzPct val="70000"/>
              <a:buFont typeface="Wingdings" pitchFamily="2" charset="2"/>
              <a:buNone/>
              <a:defRPr/>
            </a:pPr>
            <a:endParaRPr lang="en-US" sz="2800" dirty="0">
              <a:solidFill>
                <a:srgbClr val="000000"/>
              </a:solidFill>
              <a:latin typeface="Calibri" pitchFamily="34" charset="0"/>
            </a:endParaRPr>
          </a:p>
          <a:p>
            <a:pPr marL="342900" indent="-342900">
              <a:spcBef>
                <a:spcPct val="20000"/>
              </a:spcBef>
              <a:buClr>
                <a:schemeClr val="hlink"/>
              </a:buClr>
              <a:buSzPct val="70000"/>
              <a:buFont typeface="Wingdings" pitchFamily="2" charset="2"/>
              <a:buNone/>
              <a:defRPr/>
            </a:pPr>
            <a:endParaRPr lang="en-US" sz="2800" dirty="0">
              <a:solidFill>
                <a:srgbClr val="000000"/>
              </a:solidFill>
              <a:latin typeface="Calibri" pitchFamily="34" charset="0"/>
            </a:endParaRPr>
          </a:p>
          <a:p>
            <a:pPr marL="342900" indent="-342900">
              <a:spcBef>
                <a:spcPct val="20000"/>
              </a:spcBef>
              <a:buClr>
                <a:schemeClr val="hlink"/>
              </a:buClr>
              <a:buSzPct val="70000"/>
              <a:buFont typeface="Wingdings" pitchFamily="2" charset="2"/>
              <a:buNone/>
              <a:defRPr/>
            </a:pPr>
            <a:endParaRPr lang="en-US" sz="2800" dirty="0">
              <a:solidFill>
                <a:srgbClr val="000000"/>
              </a:solidFill>
              <a:latin typeface="Calibri" pitchFamily="34" charset="0"/>
            </a:endParaRPr>
          </a:p>
          <a:p>
            <a:pPr marL="342900" indent="-342900">
              <a:spcBef>
                <a:spcPct val="20000"/>
              </a:spcBef>
              <a:buClr>
                <a:schemeClr val="hlink"/>
              </a:buClr>
              <a:buSzPct val="70000"/>
              <a:buFont typeface="Wingdings" pitchFamily="2" charset="2"/>
              <a:buNone/>
              <a:defRPr/>
            </a:pPr>
            <a:endParaRPr lang="en-US" sz="2800" dirty="0">
              <a:solidFill>
                <a:srgbClr val="000000"/>
              </a:solidFill>
              <a:latin typeface="Calibri" pitchFamily="34" charset="0"/>
            </a:endParaRPr>
          </a:p>
          <a:p>
            <a:pPr marL="342900" indent="-342900">
              <a:spcBef>
                <a:spcPct val="20000"/>
              </a:spcBef>
              <a:buClr>
                <a:schemeClr val="hlink"/>
              </a:buClr>
              <a:buSzPct val="70000"/>
              <a:buFont typeface="Wingdings" pitchFamily="2" charset="2"/>
              <a:buNone/>
              <a:defRPr/>
            </a:pPr>
            <a:endParaRPr lang="en-US" sz="2800" dirty="0">
              <a:solidFill>
                <a:srgbClr val="000000"/>
              </a:solidFill>
              <a:latin typeface="Calibri" pitchFamily="34" charset="0"/>
            </a:endParaRPr>
          </a:p>
          <a:p>
            <a:pPr marL="342900" indent="-342900">
              <a:spcBef>
                <a:spcPct val="20000"/>
              </a:spcBef>
              <a:buClr>
                <a:schemeClr val="hlink"/>
              </a:buClr>
              <a:buSzPct val="70000"/>
              <a:buFont typeface="Wingdings" pitchFamily="2" charset="2"/>
              <a:buChar char="n"/>
              <a:defRPr/>
            </a:pPr>
            <a:endParaRPr lang="en-US" sz="2800" dirty="0">
              <a:solidFill>
                <a:srgbClr val="000000"/>
              </a:solidFill>
              <a:latin typeface="Calibri" pitchFamily="34" charset="0"/>
            </a:endParaRPr>
          </a:p>
          <a:p>
            <a:pPr>
              <a:spcBef>
                <a:spcPct val="20000"/>
              </a:spcBef>
              <a:buClr>
                <a:schemeClr val="hlink"/>
              </a:buClr>
              <a:buSzPct val="70000"/>
              <a:defRPr/>
            </a:pPr>
            <a:r>
              <a:rPr lang="es-ES" sz="2800" dirty="0">
                <a:solidFill>
                  <a:srgbClr val="000000"/>
                </a:solidFill>
                <a:latin typeface="Calibri" pitchFamily="34" charset="0"/>
              </a:rPr>
              <a:t>Canal de aforo; planta de tratamiento de agua potable “Los Molinos”, Córdoba, Argentina</a:t>
            </a:r>
            <a:endParaRPr lang="en-US" sz="2800" dirty="0">
              <a:solidFill>
                <a:srgbClr val="000000"/>
              </a:solidFill>
              <a:latin typeface="Calibri" pitchFamily="34" charset="0"/>
            </a:endParaRPr>
          </a:p>
        </p:txBody>
      </p:sp>
      <p:pic>
        <p:nvPicPr>
          <p:cNvPr id="7175" name="1 Imagen" descr="DSCF568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32200" y="1208088"/>
            <a:ext cx="55118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urdueGravityCurrents2008">
  <a:themeElements>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themeOverride>
</file>

<file path=docProps/app.xml><?xml version="1.0" encoding="utf-8"?>
<Properties xmlns="http://schemas.openxmlformats.org/officeDocument/2006/extended-properties" xmlns:vt="http://schemas.openxmlformats.org/officeDocument/2006/docPropsVTypes">
  <Template>PurdueGravityCurrents2008</Template>
  <TotalTime>4144</TotalTime>
  <Words>1247</Words>
  <Application>Microsoft Office PowerPoint</Application>
  <PresentationFormat>Presentación en pantalla (4:3)</PresentationFormat>
  <Paragraphs>211</Paragraphs>
  <Slides>25</Slides>
  <Notes>25</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25</vt:i4>
      </vt:variant>
    </vt:vector>
  </HeadingPairs>
  <TitlesOfParts>
    <vt:vector size="27" baseType="lpstr">
      <vt:lpstr>PurdueGravityCurrents2008</vt:lpstr>
      <vt:lpstr>Imagen</vt:lpstr>
      <vt:lpstr>Diapositiva 1</vt:lpstr>
      <vt:lpstr>INTRODUCCIÓN</vt:lpstr>
      <vt:lpstr>INTRODUCCIÓN</vt:lpstr>
      <vt:lpstr>INTRODUCCIÓN</vt:lpstr>
      <vt:lpstr>INTRODUCCIÓN</vt:lpstr>
      <vt:lpstr>INTRODUCCIÓN</vt:lpstr>
      <vt:lpstr>INTRODUCCIÓN</vt:lpstr>
      <vt:lpstr>INSTALACIÓN EXPERIMENTAL </vt:lpstr>
      <vt:lpstr>INSTALACIÓN EXPERIMENTAL </vt:lpstr>
      <vt:lpstr>INSTRUMENTAL</vt:lpstr>
      <vt:lpstr>TRABAJOS EXPERIMENTALES</vt:lpstr>
      <vt:lpstr>TRABAJOS EXPERIMENTALES</vt:lpstr>
      <vt:lpstr>TRABAJOS EXPERIMENTALES</vt:lpstr>
      <vt:lpstr>TRABAJOS EXPERIMENTALES</vt:lpstr>
      <vt:lpstr>TRABAJOS EXPERIMENTALES</vt:lpstr>
      <vt:lpstr>OTROS TRABAJOS EXPERIMENTALES</vt:lpstr>
      <vt:lpstr>OTROS TRABAJOS EXPERIMENTALES</vt:lpstr>
      <vt:lpstr>OTROS TRABAJOS EXPERIMENTALES</vt:lpstr>
      <vt:lpstr>OTROS TRABAJOS EXPERIMENTALES</vt:lpstr>
      <vt:lpstr>OTROS TRABAJOS EXPERIMENTALES</vt:lpstr>
      <vt:lpstr>OTROS TRABAJOS EXPERIMENTALES</vt:lpstr>
      <vt:lpstr>OTROS TRABAJOS EXPERIMENTALES</vt:lpstr>
      <vt:lpstr>OTROS TRABAJOS EXPERIMENTALES</vt:lpstr>
      <vt:lpstr>CONCLUSIONES</vt:lpstr>
      <vt:lpstr>Diapositiva 25</vt:lpstr>
    </vt:vector>
  </TitlesOfParts>
  <Company>USGS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Numerical Modeling of Turbulence</dc:title>
  <dc:creator>Kevin Oberg</dc:creator>
  <cp:lastModifiedBy>Usuario</cp:lastModifiedBy>
  <cp:revision>267</cp:revision>
  <dcterms:created xsi:type="dcterms:W3CDTF">2008-11-05T03:48:36Z</dcterms:created>
  <dcterms:modified xsi:type="dcterms:W3CDTF">2011-10-03T23:32:55Z</dcterms:modified>
</cp:coreProperties>
</file>